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308" r:id="rId4"/>
    <p:sldId id="275" r:id="rId5"/>
    <p:sldId id="304" r:id="rId6"/>
    <p:sldId id="305" r:id="rId7"/>
    <p:sldId id="307" r:id="rId8"/>
    <p:sldId id="259" r:id="rId9"/>
    <p:sldId id="306" r:id="rId10"/>
    <p:sldId id="260" r:id="rId11"/>
    <p:sldId id="261" r:id="rId12"/>
    <p:sldId id="309" r:id="rId13"/>
    <p:sldId id="262" r:id="rId14"/>
    <p:sldId id="263" r:id="rId15"/>
    <p:sldId id="264" r:id="rId16"/>
    <p:sldId id="266" r:id="rId17"/>
    <p:sldId id="267" r:id="rId18"/>
    <p:sldId id="265" r:id="rId19"/>
    <p:sldId id="268" r:id="rId20"/>
    <p:sldId id="269" r:id="rId21"/>
    <p:sldId id="270" r:id="rId22"/>
    <p:sldId id="271" r:id="rId23"/>
    <p:sldId id="284" r:id="rId24"/>
    <p:sldId id="272" r:id="rId25"/>
    <p:sldId id="285" r:id="rId26"/>
    <p:sldId id="273" r:id="rId27"/>
    <p:sldId id="276" r:id="rId28"/>
    <p:sldId id="277" r:id="rId29"/>
    <p:sldId id="278" r:id="rId30"/>
    <p:sldId id="279" r:id="rId31"/>
    <p:sldId id="310" r:id="rId32"/>
    <p:sldId id="280" r:id="rId33"/>
    <p:sldId id="281" r:id="rId34"/>
    <p:sldId id="282" r:id="rId35"/>
    <p:sldId id="286" r:id="rId36"/>
    <p:sldId id="287" r:id="rId37"/>
    <p:sldId id="290" r:id="rId38"/>
    <p:sldId id="291" r:id="rId39"/>
    <p:sldId id="283" r:id="rId40"/>
    <p:sldId id="288" r:id="rId41"/>
    <p:sldId id="289" r:id="rId42"/>
    <p:sldId id="300" r:id="rId43"/>
    <p:sldId id="292" r:id="rId44"/>
    <p:sldId id="293" r:id="rId45"/>
    <p:sldId id="294" r:id="rId46"/>
    <p:sldId id="295" r:id="rId47"/>
    <p:sldId id="296" r:id="rId48"/>
    <p:sldId id="297" r:id="rId49"/>
    <p:sldId id="298" r:id="rId50"/>
    <p:sldId id="299" r:id="rId51"/>
    <p:sldId id="301" r:id="rId52"/>
    <p:sldId id="302" r:id="rId53"/>
    <p:sldId id="30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08"/>
  </p:normalViewPr>
  <p:slideViewPr>
    <p:cSldViewPr snapToGrid="0" snapToObjects="1">
      <p:cViewPr>
        <p:scale>
          <a:sx n="90" d="100"/>
          <a:sy n="90" d="100"/>
        </p:scale>
        <p:origin x="-1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54E31-1D16-4D17-A924-81F26BA19A3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F277646-56EE-4966-9A69-7432EEDC4C69}">
      <dgm:prSet/>
      <dgm:spPr/>
      <dgm:t>
        <a:bodyPr/>
        <a:lstStyle/>
        <a:p>
          <a:r>
            <a:rPr lang="en-US"/>
            <a:t>Music is a universal language.</a:t>
          </a:r>
        </a:p>
      </dgm:t>
    </dgm:pt>
    <dgm:pt modelId="{DB672554-1844-4795-A48B-37FBEBA22451}" type="parTrans" cxnId="{6348C456-7103-4757-93D7-CFAF2BEDC4E4}">
      <dgm:prSet/>
      <dgm:spPr/>
      <dgm:t>
        <a:bodyPr/>
        <a:lstStyle/>
        <a:p>
          <a:endParaRPr lang="en-US"/>
        </a:p>
      </dgm:t>
    </dgm:pt>
    <dgm:pt modelId="{D4EF4D35-1765-4777-9555-E6D0C42433F5}" type="sibTrans" cxnId="{6348C456-7103-4757-93D7-CFAF2BEDC4E4}">
      <dgm:prSet/>
      <dgm:spPr/>
      <dgm:t>
        <a:bodyPr/>
        <a:lstStyle/>
        <a:p>
          <a:endParaRPr lang="en-US"/>
        </a:p>
      </dgm:t>
    </dgm:pt>
    <dgm:pt modelId="{865FF45B-8F29-4731-AAC6-4BB39E5E916C}">
      <dgm:prSet/>
      <dgm:spPr/>
      <dgm:t>
        <a:bodyPr/>
        <a:lstStyle/>
        <a:p>
          <a:r>
            <a:rPr lang="en-US" dirty="0"/>
            <a:t>Beethoven is “great”, or a “genius”.</a:t>
          </a:r>
        </a:p>
      </dgm:t>
    </dgm:pt>
    <dgm:pt modelId="{23C7E604-3966-42A5-AA5F-4A3D7B8E8C3D}" type="parTrans" cxnId="{9C8C6A15-BF7C-474A-887A-C4D3EF552D94}">
      <dgm:prSet/>
      <dgm:spPr/>
      <dgm:t>
        <a:bodyPr/>
        <a:lstStyle/>
        <a:p>
          <a:endParaRPr lang="en-US"/>
        </a:p>
      </dgm:t>
    </dgm:pt>
    <dgm:pt modelId="{537BC9D4-F639-4F24-BAC8-D01AFBCEE984}" type="sibTrans" cxnId="{9C8C6A15-BF7C-474A-887A-C4D3EF552D94}">
      <dgm:prSet/>
      <dgm:spPr/>
      <dgm:t>
        <a:bodyPr/>
        <a:lstStyle/>
        <a:p>
          <a:endParaRPr lang="en-US"/>
        </a:p>
      </dgm:t>
    </dgm:pt>
    <dgm:pt modelId="{C18CD59C-B4BF-4624-B1F9-4682D914335C}">
      <dgm:prSet/>
      <dgm:spPr/>
      <dgm:t>
        <a:bodyPr/>
        <a:lstStyle/>
        <a:p>
          <a:r>
            <a:rPr lang="en-US" dirty="0"/>
            <a:t>Absolute music is superior to program music.</a:t>
          </a:r>
        </a:p>
      </dgm:t>
    </dgm:pt>
    <dgm:pt modelId="{51FF1C88-CA02-4BA7-A27C-2D3D5B247D62}" type="parTrans" cxnId="{01A6490A-5AE8-4D77-AB0C-9EFE65012BFE}">
      <dgm:prSet/>
      <dgm:spPr/>
      <dgm:t>
        <a:bodyPr/>
        <a:lstStyle/>
        <a:p>
          <a:endParaRPr lang="en-US"/>
        </a:p>
      </dgm:t>
    </dgm:pt>
    <dgm:pt modelId="{2F468F72-52C1-4A05-B4D5-D7F06F9CF479}" type="sibTrans" cxnId="{01A6490A-5AE8-4D77-AB0C-9EFE65012BFE}">
      <dgm:prSet/>
      <dgm:spPr/>
      <dgm:t>
        <a:bodyPr/>
        <a:lstStyle/>
        <a:p>
          <a:endParaRPr lang="en-US"/>
        </a:p>
      </dgm:t>
    </dgm:pt>
    <dgm:pt modelId="{2C88D561-7AA6-49FF-8A00-8CA52AD263AB}">
      <dgm:prSet/>
      <dgm:spPr/>
      <dgm:t>
        <a:bodyPr/>
        <a:lstStyle/>
        <a:p>
          <a:r>
            <a:rPr lang="en-US" dirty="0"/>
            <a:t>Clara Schumann/</a:t>
          </a:r>
          <a:r>
            <a:rPr lang="en-US"/>
            <a:t>Scott Joplin </a:t>
          </a:r>
          <a:r>
            <a:rPr lang="en-US" dirty="0"/>
            <a:t>are good, but there’s just something greater about Beethoven/Chopin/Debussy.</a:t>
          </a:r>
        </a:p>
      </dgm:t>
    </dgm:pt>
    <dgm:pt modelId="{F6A802C1-CFE9-4E75-AE21-43CAE18DCF07}" type="parTrans" cxnId="{72E5E7DF-C383-43B5-A3BF-835A8BFD125B}">
      <dgm:prSet/>
      <dgm:spPr/>
      <dgm:t>
        <a:bodyPr/>
        <a:lstStyle/>
        <a:p>
          <a:endParaRPr lang="en-US"/>
        </a:p>
      </dgm:t>
    </dgm:pt>
    <dgm:pt modelId="{B6211AC4-92C6-40A8-AA84-01ABF5B11DF7}" type="sibTrans" cxnId="{72E5E7DF-C383-43B5-A3BF-835A8BFD125B}">
      <dgm:prSet/>
      <dgm:spPr/>
      <dgm:t>
        <a:bodyPr/>
        <a:lstStyle/>
        <a:p>
          <a:endParaRPr lang="en-US"/>
        </a:p>
      </dgm:t>
    </dgm:pt>
    <dgm:pt modelId="{685DD5EF-CD40-48DD-9199-9CF27E04EF86}">
      <dgm:prSet/>
      <dgm:spPr/>
      <dgm:t>
        <a:bodyPr/>
        <a:lstStyle/>
        <a:p>
          <a:r>
            <a:rPr lang="en-US" dirty="0"/>
            <a:t>Classical music is better/more important/more beautiful than jazz/popular/folk/”world” music.</a:t>
          </a:r>
        </a:p>
      </dgm:t>
    </dgm:pt>
    <dgm:pt modelId="{A6F77D3C-8771-40C8-99AC-95D00C4D0C83}" type="parTrans" cxnId="{48F841CC-F241-45F5-9386-7F97D5B4C9CB}">
      <dgm:prSet/>
      <dgm:spPr/>
      <dgm:t>
        <a:bodyPr/>
        <a:lstStyle/>
        <a:p>
          <a:endParaRPr lang="en-US"/>
        </a:p>
      </dgm:t>
    </dgm:pt>
    <dgm:pt modelId="{0F3C7705-AC1B-4378-965D-D87C127FC2D8}" type="sibTrans" cxnId="{48F841CC-F241-45F5-9386-7F97D5B4C9CB}">
      <dgm:prSet/>
      <dgm:spPr/>
      <dgm:t>
        <a:bodyPr/>
        <a:lstStyle/>
        <a:p>
          <a:endParaRPr lang="en-US"/>
        </a:p>
      </dgm:t>
    </dgm:pt>
    <dgm:pt modelId="{2C16349F-26C6-4B45-A169-EEB9E026128F}">
      <dgm:prSet/>
      <dgm:spPr/>
      <dgm:t>
        <a:bodyPr/>
        <a:lstStyle/>
        <a:p>
          <a:r>
            <a:rPr lang="en-US" dirty="0"/>
            <a:t>Classical music is not compromised by commercialism or agendas.</a:t>
          </a:r>
        </a:p>
      </dgm:t>
    </dgm:pt>
    <dgm:pt modelId="{EB02AAA3-A522-1C41-8CEA-9C7CA24306FB}" type="parTrans" cxnId="{01887712-E11A-B64E-AEF1-F74BA65A0A71}">
      <dgm:prSet/>
      <dgm:spPr/>
      <dgm:t>
        <a:bodyPr/>
        <a:lstStyle/>
        <a:p>
          <a:endParaRPr lang="en-US"/>
        </a:p>
      </dgm:t>
    </dgm:pt>
    <dgm:pt modelId="{58C108E2-B1CF-B84A-8A60-D6384BF42F49}" type="sibTrans" cxnId="{01887712-E11A-B64E-AEF1-F74BA65A0A71}">
      <dgm:prSet/>
      <dgm:spPr/>
      <dgm:t>
        <a:bodyPr/>
        <a:lstStyle/>
        <a:p>
          <a:endParaRPr lang="en-US"/>
        </a:p>
      </dgm:t>
    </dgm:pt>
    <dgm:pt modelId="{C9CA332C-359C-4749-A6C8-23BF19CAE73D}" type="pres">
      <dgm:prSet presAssocID="{0A254E31-1D16-4D17-A924-81F26BA19A3B}" presName="linear" presStyleCnt="0">
        <dgm:presLayoutVars>
          <dgm:animLvl val="lvl"/>
          <dgm:resizeHandles val="exact"/>
        </dgm:presLayoutVars>
      </dgm:prSet>
      <dgm:spPr/>
      <dgm:t>
        <a:bodyPr/>
        <a:lstStyle/>
        <a:p>
          <a:endParaRPr lang="en-US"/>
        </a:p>
      </dgm:t>
    </dgm:pt>
    <dgm:pt modelId="{650E62D3-53CA-3E47-8503-658E2626A6C8}" type="pres">
      <dgm:prSet presAssocID="{5F277646-56EE-4966-9A69-7432EEDC4C69}" presName="parentText" presStyleLbl="node1" presStyleIdx="0" presStyleCnt="6">
        <dgm:presLayoutVars>
          <dgm:chMax val="0"/>
          <dgm:bulletEnabled val="1"/>
        </dgm:presLayoutVars>
      </dgm:prSet>
      <dgm:spPr/>
      <dgm:t>
        <a:bodyPr/>
        <a:lstStyle/>
        <a:p>
          <a:endParaRPr lang="en-US"/>
        </a:p>
      </dgm:t>
    </dgm:pt>
    <dgm:pt modelId="{E12768E0-7D82-C74C-9C7D-BC2B6971CDFB}" type="pres">
      <dgm:prSet presAssocID="{D4EF4D35-1765-4777-9555-E6D0C42433F5}" presName="spacer" presStyleCnt="0"/>
      <dgm:spPr/>
    </dgm:pt>
    <dgm:pt modelId="{4FAAD5D6-D281-AA48-A3B3-C3726CF4A421}" type="pres">
      <dgm:prSet presAssocID="{865FF45B-8F29-4731-AAC6-4BB39E5E916C}" presName="parentText" presStyleLbl="node1" presStyleIdx="1" presStyleCnt="6">
        <dgm:presLayoutVars>
          <dgm:chMax val="0"/>
          <dgm:bulletEnabled val="1"/>
        </dgm:presLayoutVars>
      </dgm:prSet>
      <dgm:spPr/>
      <dgm:t>
        <a:bodyPr/>
        <a:lstStyle/>
        <a:p>
          <a:endParaRPr lang="en-US"/>
        </a:p>
      </dgm:t>
    </dgm:pt>
    <dgm:pt modelId="{0AF10EED-F67F-B64B-A082-B2A9FA9F4AE7}" type="pres">
      <dgm:prSet presAssocID="{537BC9D4-F639-4F24-BAC8-D01AFBCEE984}" presName="spacer" presStyleCnt="0"/>
      <dgm:spPr/>
    </dgm:pt>
    <dgm:pt modelId="{FE9B0D7E-5FB4-A94A-845A-1BC3861E89AB}" type="pres">
      <dgm:prSet presAssocID="{C18CD59C-B4BF-4624-B1F9-4682D914335C}" presName="parentText" presStyleLbl="node1" presStyleIdx="2" presStyleCnt="6">
        <dgm:presLayoutVars>
          <dgm:chMax val="0"/>
          <dgm:bulletEnabled val="1"/>
        </dgm:presLayoutVars>
      </dgm:prSet>
      <dgm:spPr/>
      <dgm:t>
        <a:bodyPr/>
        <a:lstStyle/>
        <a:p>
          <a:endParaRPr lang="en-US"/>
        </a:p>
      </dgm:t>
    </dgm:pt>
    <dgm:pt modelId="{46946543-0642-CE4E-AE1C-139FE9A0BC73}" type="pres">
      <dgm:prSet presAssocID="{2F468F72-52C1-4A05-B4D5-D7F06F9CF479}" presName="spacer" presStyleCnt="0"/>
      <dgm:spPr/>
    </dgm:pt>
    <dgm:pt modelId="{3F5C9796-4D82-5744-84CC-422BB44830CA}" type="pres">
      <dgm:prSet presAssocID="{2C88D561-7AA6-49FF-8A00-8CA52AD263AB}" presName="parentText" presStyleLbl="node1" presStyleIdx="3" presStyleCnt="6">
        <dgm:presLayoutVars>
          <dgm:chMax val="0"/>
          <dgm:bulletEnabled val="1"/>
        </dgm:presLayoutVars>
      </dgm:prSet>
      <dgm:spPr/>
      <dgm:t>
        <a:bodyPr/>
        <a:lstStyle/>
        <a:p>
          <a:endParaRPr lang="en-US"/>
        </a:p>
      </dgm:t>
    </dgm:pt>
    <dgm:pt modelId="{EF263360-D153-4446-A597-8AF4B084170A}" type="pres">
      <dgm:prSet presAssocID="{B6211AC4-92C6-40A8-AA84-01ABF5B11DF7}" presName="spacer" presStyleCnt="0"/>
      <dgm:spPr/>
    </dgm:pt>
    <dgm:pt modelId="{1531CDD8-2E3F-1841-86D1-8E0E7DFBCD6D}" type="pres">
      <dgm:prSet presAssocID="{685DD5EF-CD40-48DD-9199-9CF27E04EF86}" presName="parentText" presStyleLbl="node1" presStyleIdx="4" presStyleCnt="6">
        <dgm:presLayoutVars>
          <dgm:chMax val="0"/>
          <dgm:bulletEnabled val="1"/>
        </dgm:presLayoutVars>
      </dgm:prSet>
      <dgm:spPr/>
      <dgm:t>
        <a:bodyPr/>
        <a:lstStyle/>
        <a:p>
          <a:endParaRPr lang="en-US"/>
        </a:p>
      </dgm:t>
    </dgm:pt>
    <dgm:pt modelId="{3194C3FD-99AF-2C4B-9373-FBFACC219EF8}" type="pres">
      <dgm:prSet presAssocID="{0F3C7705-AC1B-4378-965D-D87C127FC2D8}" presName="spacer" presStyleCnt="0"/>
      <dgm:spPr/>
    </dgm:pt>
    <dgm:pt modelId="{E00AE1EF-B2CE-4E40-AFD5-DE213CE8C8B8}" type="pres">
      <dgm:prSet presAssocID="{2C16349F-26C6-4B45-A169-EEB9E026128F}" presName="parentText" presStyleLbl="node1" presStyleIdx="5" presStyleCnt="6">
        <dgm:presLayoutVars>
          <dgm:chMax val="0"/>
          <dgm:bulletEnabled val="1"/>
        </dgm:presLayoutVars>
      </dgm:prSet>
      <dgm:spPr/>
      <dgm:t>
        <a:bodyPr/>
        <a:lstStyle/>
        <a:p>
          <a:endParaRPr lang="en-US"/>
        </a:p>
      </dgm:t>
    </dgm:pt>
  </dgm:ptLst>
  <dgm:cxnLst>
    <dgm:cxn modelId="{B687DD9B-C2FD-1C4D-A68E-27299548CD03}" type="presOf" srcId="{2C88D561-7AA6-49FF-8A00-8CA52AD263AB}" destId="{3F5C9796-4D82-5744-84CC-422BB44830CA}" srcOrd="0" destOrd="0" presId="urn:microsoft.com/office/officeart/2005/8/layout/vList2"/>
    <dgm:cxn modelId="{01A6490A-5AE8-4D77-AB0C-9EFE65012BFE}" srcId="{0A254E31-1D16-4D17-A924-81F26BA19A3B}" destId="{C18CD59C-B4BF-4624-B1F9-4682D914335C}" srcOrd="2" destOrd="0" parTransId="{51FF1C88-CA02-4BA7-A27C-2D3D5B247D62}" sibTransId="{2F468F72-52C1-4A05-B4D5-D7F06F9CF479}"/>
    <dgm:cxn modelId="{6348C456-7103-4757-93D7-CFAF2BEDC4E4}" srcId="{0A254E31-1D16-4D17-A924-81F26BA19A3B}" destId="{5F277646-56EE-4966-9A69-7432EEDC4C69}" srcOrd="0" destOrd="0" parTransId="{DB672554-1844-4795-A48B-37FBEBA22451}" sibTransId="{D4EF4D35-1765-4777-9555-E6D0C42433F5}"/>
    <dgm:cxn modelId="{01887712-E11A-B64E-AEF1-F74BA65A0A71}" srcId="{0A254E31-1D16-4D17-A924-81F26BA19A3B}" destId="{2C16349F-26C6-4B45-A169-EEB9E026128F}" srcOrd="5" destOrd="0" parTransId="{EB02AAA3-A522-1C41-8CEA-9C7CA24306FB}" sibTransId="{58C108E2-B1CF-B84A-8A60-D6384BF42F49}"/>
    <dgm:cxn modelId="{032D6F28-4C69-3842-8476-3848C9EF0CA7}" type="presOf" srcId="{865FF45B-8F29-4731-AAC6-4BB39E5E916C}" destId="{4FAAD5D6-D281-AA48-A3B3-C3726CF4A421}" srcOrd="0" destOrd="0" presId="urn:microsoft.com/office/officeart/2005/8/layout/vList2"/>
    <dgm:cxn modelId="{48F841CC-F241-45F5-9386-7F97D5B4C9CB}" srcId="{0A254E31-1D16-4D17-A924-81F26BA19A3B}" destId="{685DD5EF-CD40-48DD-9199-9CF27E04EF86}" srcOrd="4" destOrd="0" parTransId="{A6F77D3C-8771-40C8-99AC-95D00C4D0C83}" sibTransId="{0F3C7705-AC1B-4378-965D-D87C127FC2D8}"/>
    <dgm:cxn modelId="{B0AE8507-A6EB-5847-94A2-E0FFFDED5009}" type="presOf" srcId="{C18CD59C-B4BF-4624-B1F9-4682D914335C}" destId="{FE9B0D7E-5FB4-A94A-845A-1BC3861E89AB}" srcOrd="0" destOrd="0" presId="urn:microsoft.com/office/officeart/2005/8/layout/vList2"/>
    <dgm:cxn modelId="{2AD6D309-CD35-CB47-8BC0-A7EA1920DC1E}" type="presOf" srcId="{685DD5EF-CD40-48DD-9199-9CF27E04EF86}" destId="{1531CDD8-2E3F-1841-86D1-8E0E7DFBCD6D}" srcOrd="0" destOrd="0" presId="urn:microsoft.com/office/officeart/2005/8/layout/vList2"/>
    <dgm:cxn modelId="{72E5E7DF-C383-43B5-A3BF-835A8BFD125B}" srcId="{0A254E31-1D16-4D17-A924-81F26BA19A3B}" destId="{2C88D561-7AA6-49FF-8A00-8CA52AD263AB}" srcOrd="3" destOrd="0" parTransId="{F6A802C1-CFE9-4E75-AE21-43CAE18DCF07}" sibTransId="{B6211AC4-92C6-40A8-AA84-01ABF5B11DF7}"/>
    <dgm:cxn modelId="{9C8C6A15-BF7C-474A-887A-C4D3EF552D94}" srcId="{0A254E31-1D16-4D17-A924-81F26BA19A3B}" destId="{865FF45B-8F29-4731-AAC6-4BB39E5E916C}" srcOrd="1" destOrd="0" parTransId="{23C7E604-3966-42A5-AA5F-4A3D7B8E8C3D}" sibTransId="{537BC9D4-F639-4F24-BAC8-D01AFBCEE984}"/>
    <dgm:cxn modelId="{45DE92F8-FBA4-134F-8BEA-12966D8D8942}" type="presOf" srcId="{5F277646-56EE-4966-9A69-7432EEDC4C69}" destId="{650E62D3-53CA-3E47-8503-658E2626A6C8}" srcOrd="0" destOrd="0" presId="urn:microsoft.com/office/officeart/2005/8/layout/vList2"/>
    <dgm:cxn modelId="{44C57341-3FB3-5A4E-8525-FE92DB62C362}" type="presOf" srcId="{2C16349F-26C6-4B45-A169-EEB9E026128F}" destId="{E00AE1EF-B2CE-4E40-AFD5-DE213CE8C8B8}" srcOrd="0" destOrd="0" presId="urn:microsoft.com/office/officeart/2005/8/layout/vList2"/>
    <dgm:cxn modelId="{B1232D20-22D6-D146-ACDE-1C773BE05C44}" type="presOf" srcId="{0A254E31-1D16-4D17-A924-81F26BA19A3B}" destId="{C9CA332C-359C-4749-A6C8-23BF19CAE73D}" srcOrd="0" destOrd="0" presId="urn:microsoft.com/office/officeart/2005/8/layout/vList2"/>
    <dgm:cxn modelId="{7C78127F-D9D5-4149-A3AA-5BBA240A18E4}" type="presParOf" srcId="{C9CA332C-359C-4749-A6C8-23BF19CAE73D}" destId="{650E62D3-53CA-3E47-8503-658E2626A6C8}" srcOrd="0" destOrd="0" presId="urn:microsoft.com/office/officeart/2005/8/layout/vList2"/>
    <dgm:cxn modelId="{ABE5904D-5C58-4445-AE01-36673247590B}" type="presParOf" srcId="{C9CA332C-359C-4749-A6C8-23BF19CAE73D}" destId="{E12768E0-7D82-C74C-9C7D-BC2B6971CDFB}" srcOrd="1" destOrd="0" presId="urn:microsoft.com/office/officeart/2005/8/layout/vList2"/>
    <dgm:cxn modelId="{271C5ACC-25CA-3E46-A071-F7335303B9FE}" type="presParOf" srcId="{C9CA332C-359C-4749-A6C8-23BF19CAE73D}" destId="{4FAAD5D6-D281-AA48-A3B3-C3726CF4A421}" srcOrd="2" destOrd="0" presId="urn:microsoft.com/office/officeart/2005/8/layout/vList2"/>
    <dgm:cxn modelId="{1D2CDC09-9C80-5F4B-8B0A-4C3AEFC8CD46}" type="presParOf" srcId="{C9CA332C-359C-4749-A6C8-23BF19CAE73D}" destId="{0AF10EED-F67F-B64B-A082-B2A9FA9F4AE7}" srcOrd="3" destOrd="0" presId="urn:microsoft.com/office/officeart/2005/8/layout/vList2"/>
    <dgm:cxn modelId="{E1A35AD9-7515-EA42-A183-F704890E5F24}" type="presParOf" srcId="{C9CA332C-359C-4749-A6C8-23BF19CAE73D}" destId="{FE9B0D7E-5FB4-A94A-845A-1BC3861E89AB}" srcOrd="4" destOrd="0" presId="urn:microsoft.com/office/officeart/2005/8/layout/vList2"/>
    <dgm:cxn modelId="{6E0C74A3-6679-1D48-82D9-B1215F0B000E}" type="presParOf" srcId="{C9CA332C-359C-4749-A6C8-23BF19CAE73D}" destId="{46946543-0642-CE4E-AE1C-139FE9A0BC73}" srcOrd="5" destOrd="0" presId="urn:microsoft.com/office/officeart/2005/8/layout/vList2"/>
    <dgm:cxn modelId="{40EAD586-A581-294B-9511-731903653520}" type="presParOf" srcId="{C9CA332C-359C-4749-A6C8-23BF19CAE73D}" destId="{3F5C9796-4D82-5744-84CC-422BB44830CA}" srcOrd="6" destOrd="0" presId="urn:microsoft.com/office/officeart/2005/8/layout/vList2"/>
    <dgm:cxn modelId="{AFF6E554-5C47-E84D-AC50-57C07F8FB9F5}" type="presParOf" srcId="{C9CA332C-359C-4749-A6C8-23BF19CAE73D}" destId="{EF263360-D153-4446-A597-8AF4B084170A}" srcOrd="7" destOrd="0" presId="urn:microsoft.com/office/officeart/2005/8/layout/vList2"/>
    <dgm:cxn modelId="{E7926EDF-C7EE-FC47-BD77-67028E5132ED}" type="presParOf" srcId="{C9CA332C-359C-4749-A6C8-23BF19CAE73D}" destId="{1531CDD8-2E3F-1841-86D1-8E0E7DFBCD6D}" srcOrd="8" destOrd="0" presId="urn:microsoft.com/office/officeart/2005/8/layout/vList2"/>
    <dgm:cxn modelId="{B3ED37BA-CF74-CF44-922B-372EDC638D7B}" type="presParOf" srcId="{C9CA332C-359C-4749-A6C8-23BF19CAE73D}" destId="{3194C3FD-99AF-2C4B-9373-FBFACC219EF8}" srcOrd="9" destOrd="0" presId="urn:microsoft.com/office/officeart/2005/8/layout/vList2"/>
    <dgm:cxn modelId="{876BD910-1A0B-9D4D-AC5F-084913D8698F}" type="presParOf" srcId="{C9CA332C-359C-4749-A6C8-23BF19CAE73D}" destId="{E00AE1EF-B2CE-4E40-AFD5-DE213CE8C8B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A7FA0-6994-6641-951E-2A2B81A67F2D}"/>
              </a:ext>
            </a:extLst>
          </p:cNvPr>
          <p:cNvSpPr>
            <a:spLocks noGrp="1"/>
          </p:cNvSpPr>
          <p:nvPr>
            <p:ph type="ctrTitle"/>
          </p:nvPr>
        </p:nvSpPr>
        <p:spPr/>
        <p:txBody>
          <a:bodyPr/>
          <a:lstStyle/>
          <a:p>
            <a:r>
              <a:rPr lang="en-US" sz="4000" dirty="0"/>
              <a:t>Diversity and Antiracism in Piano Teaching</a:t>
            </a:r>
            <a:r>
              <a:rPr lang="en-US" dirty="0"/>
              <a:t>	</a:t>
            </a:r>
          </a:p>
        </p:txBody>
      </p:sp>
      <p:sp>
        <p:nvSpPr>
          <p:cNvPr id="3" name="Subtitle 2">
            <a:extLst>
              <a:ext uri="{FF2B5EF4-FFF2-40B4-BE49-F238E27FC236}">
                <a16:creationId xmlns:a16="http://schemas.microsoft.com/office/drawing/2014/main" xmlns="" id="{7A741DA7-8C81-484E-A6A4-9D52EF51EF12}"/>
              </a:ext>
            </a:extLst>
          </p:cNvPr>
          <p:cNvSpPr>
            <a:spLocks noGrp="1"/>
          </p:cNvSpPr>
          <p:nvPr>
            <p:ph type="subTitle" idx="1"/>
          </p:nvPr>
        </p:nvSpPr>
        <p:spPr/>
        <p:txBody>
          <a:bodyPr/>
          <a:lstStyle/>
          <a:p>
            <a:r>
              <a:rPr lang="en-US" dirty="0"/>
              <a:t>Dr. Stephen Lewis, NCTM</a:t>
            </a:r>
          </a:p>
          <a:p>
            <a:r>
              <a:rPr lang="en-US" dirty="0"/>
              <a:t>Member, East Portland District, OMTA</a:t>
            </a:r>
          </a:p>
        </p:txBody>
      </p:sp>
    </p:spTree>
    <p:extLst>
      <p:ext uri="{BB962C8B-B14F-4D97-AF65-F5344CB8AC3E}">
        <p14:creationId xmlns:p14="http://schemas.microsoft.com/office/powerpoint/2010/main" val="36093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912F3C-49DE-2443-B177-EA4AF00F6DBD}"/>
              </a:ext>
            </a:extLst>
          </p:cNvPr>
          <p:cNvSpPr>
            <a:spLocks noGrp="1"/>
          </p:cNvSpPr>
          <p:nvPr>
            <p:ph type="title"/>
          </p:nvPr>
        </p:nvSpPr>
        <p:spPr/>
        <p:txBody>
          <a:bodyPr/>
          <a:lstStyle/>
          <a:p>
            <a:r>
              <a:rPr lang="en-US" dirty="0"/>
              <a:t>Skills Development</a:t>
            </a:r>
          </a:p>
        </p:txBody>
      </p:sp>
      <p:sp>
        <p:nvSpPr>
          <p:cNvPr id="3" name="Content Placeholder 2">
            <a:extLst>
              <a:ext uri="{FF2B5EF4-FFF2-40B4-BE49-F238E27FC236}">
                <a16:creationId xmlns:a16="http://schemas.microsoft.com/office/drawing/2014/main" xmlns="" id="{4606A9E5-F716-4D40-8220-CFEB3C66D89A}"/>
              </a:ext>
            </a:extLst>
          </p:cNvPr>
          <p:cNvSpPr>
            <a:spLocks noGrp="1"/>
          </p:cNvSpPr>
          <p:nvPr>
            <p:ph idx="1"/>
          </p:nvPr>
        </p:nvSpPr>
        <p:spPr/>
        <p:txBody>
          <a:bodyPr/>
          <a:lstStyle/>
          <a:p>
            <a:r>
              <a:rPr lang="en-US" dirty="0"/>
              <a:t>Excellent resource: </a:t>
            </a:r>
            <a:r>
              <a:rPr lang="en-US" i="1" dirty="0"/>
              <a:t>Beyond Inclusion, Beyond Empowerment: A Development Strategy to Liberate Everyone</a:t>
            </a:r>
            <a:r>
              <a:rPr lang="en-US" dirty="0"/>
              <a:t> by Leticia Nieto, Margot F. Boyer, Liz Goodwin, Garth R. Johnson, and Laurel Collier Smith (hereafter abbreviated to </a:t>
            </a:r>
            <a:r>
              <a:rPr lang="en-US" i="1" dirty="0"/>
              <a:t>BIBE</a:t>
            </a:r>
            <a:r>
              <a:rPr lang="en-US" dirty="0"/>
              <a:t>)</a:t>
            </a:r>
          </a:p>
          <a:p>
            <a:r>
              <a:rPr lang="en-US" dirty="0"/>
              <a:t>Three layers of social interaction:</a:t>
            </a:r>
          </a:p>
          <a:p>
            <a:pPr lvl="1"/>
            <a:r>
              <a:rPr lang="en-US" dirty="0"/>
              <a:t>Power (inherent personal power)</a:t>
            </a:r>
          </a:p>
          <a:p>
            <a:pPr lvl="1"/>
            <a:r>
              <a:rPr lang="en-US" dirty="0"/>
              <a:t>Rank (social roles and hierarchies)</a:t>
            </a:r>
          </a:p>
          <a:p>
            <a:pPr lvl="1"/>
            <a:r>
              <a:rPr lang="en-US" dirty="0"/>
              <a:t>Status (moment-to-moment interactions)</a:t>
            </a:r>
          </a:p>
        </p:txBody>
      </p:sp>
    </p:spTree>
    <p:extLst>
      <p:ext uri="{BB962C8B-B14F-4D97-AF65-F5344CB8AC3E}">
        <p14:creationId xmlns:p14="http://schemas.microsoft.com/office/powerpoint/2010/main" val="385807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589EA60-EF1E-1C49-9C76-92AFC541BDC5}"/>
              </a:ext>
            </a:extLst>
          </p:cNvPr>
          <p:cNvSpPr>
            <a:spLocks noGrp="1"/>
          </p:cNvSpPr>
          <p:nvPr>
            <p:ph type="title"/>
          </p:nvPr>
        </p:nvSpPr>
        <p:spPr>
          <a:xfrm>
            <a:off x="952108" y="954756"/>
            <a:ext cx="2730414" cy="4946003"/>
          </a:xfrm>
        </p:spPr>
        <p:txBody>
          <a:bodyPr>
            <a:normAutofit/>
          </a:bodyPr>
          <a:lstStyle/>
          <a:p>
            <a:r>
              <a:rPr lang="en-US" sz="3400">
                <a:solidFill>
                  <a:srgbClr val="FFFFFF"/>
                </a:solidFill>
              </a:rPr>
              <a:t>Rank: ADRESSING Model</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85E3242-FEB6-464D-9C93-20B74ADDFBF6}"/>
              </a:ext>
            </a:extLst>
          </p:cNvPr>
          <p:cNvSpPr>
            <a:spLocks noGrp="1"/>
          </p:cNvSpPr>
          <p:nvPr>
            <p:ph idx="1"/>
          </p:nvPr>
        </p:nvSpPr>
        <p:spPr>
          <a:xfrm>
            <a:off x="5140934" y="469900"/>
            <a:ext cx="5953630" cy="5405968"/>
          </a:xfrm>
        </p:spPr>
        <p:txBody>
          <a:bodyPr anchor="ctr">
            <a:normAutofit/>
          </a:bodyPr>
          <a:lstStyle/>
          <a:p>
            <a:r>
              <a:rPr lang="en-US" dirty="0"/>
              <a:t>Rank roles are fixed and repeat from one context to another.</a:t>
            </a:r>
          </a:p>
          <a:p>
            <a:pPr lvl="1"/>
            <a:r>
              <a:rPr lang="en-US" dirty="0"/>
              <a:t>Rank roles are different in different cultures and nations.</a:t>
            </a:r>
          </a:p>
          <a:p>
            <a:pPr lvl="1"/>
            <a:r>
              <a:rPr lang="en-US" dirty="0"/>
              <a:t>Rank roles </a:t>
            </a:r>
            <a:r>
              <a:rPr lang="en-US" i="1" dirty="0"/>
              <a:t>can</a:t>
            </a:r>
            <a:r>
              <a:rPr lang="en-US" dirty="0"/>
              <a:t> change, but only very slowly and over very long timespans.</a:t>
            </a:r>
          </a:p>
          <a:p>
            <a:pPr lvl="1"/>
            <a:r>
              <a:rPr lang="en-US" dirty="0"/>
              <a:t>This model describes the modern United States.</a:t>
            </a:r>
          </a:p>
          <a:p>
            <a:r>
              <a:rPr lang="en-US" dirty="0"/>
              <a:t>Two central roles: Agent and Target</a:t>
            </a:r>
          </a:p>
          <a:p>
            <a:r>
              <a:rPr lang="en-US" b="1" dirty="0"/>
              <a:t>Agent ranks </a:t>
            </a:r>
            <a:r>
              <a:rPr lang="en-US" dirty="0"/>
              <a:t>are positively reinforced, and “receive affirmation and support and have ready access to rewards.” </a:t>
            </a:r>
            <a:r>
              <a:rPr lang="en-US" i="1" dirty="0"/>
              <a:t>BIBE</a:t>
            </a:r>
            <a:r>
              <a:rPr lang="en-US" dirty="0"/>
              <a:t>, p. 30.</a:t>
            </a:r>
          </a:p>
          <a:p>
            <a:r>
              <a:rPr lang="en-US" b="1" dirty="0"/>
              <a:t>Target ranks </a:t>
            </a:r>
            <a:r>
              <a:rPr lang="en-US" dirty="0"/>
              <a:t>“are devalued and ‘otherized.’” </a:t>
            </a:r>
            <a:r>
              <a:rPr lang="en-US" i="1" dirty="0"/>
              <a:t>BIBE </a:t>
            </a:r>
            <a:r>
              <a:rPr lang="en-US" dirty="0"/>
              <a:t>p.30</a:t>
            </a:r>
            <a:endParaRPr lang="en-US" b="1" dirty="0"/>
          </a:p>
        </p:txBody>
      </p:sp>
    </p:spTree>
    <p:extLst>
      <p:ext uri="{BB962C8B-B14F-4D97-AF65-F5344CB8AC3E}">
        <p14:creationId xmlns:p14="http://schemas.microsoft.com/office/powerpoint/2010/main" val="419047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9EA60-EF1E-1C49-9C76-92AFC541BDC5}"/>
              </a:ext>
            </a:extLst>
          </p:cNvPr>
          <p:cNvSpPr>
            <a:spLocks noGrp="1"/>
          </p:cNvSpPr>
          <p:nvPr>
            <p:ph type="title"/>
          </p:nvPr>
        </p:nvSpPr>
        <p:spPr/>
        <p:txBody>
          <a:bodyPr/>
          <a:lstStyle/>
          <a:p>
            <a:r>
              <a:rPr lang="en-US" dirty="0"/>
              <a:t>Rank: Key Point</a:t>
            </a:r>
          </a:p>
        </p:txBody>
      </p:sp>
      <p:sp>
        <p:nvSpPr>
          <p:cNvPr id="3" name="Content Placeholder 2">
            <a:extLst>
              <a:ext uri="{FF2B5EF4-FFF2-40B4-BE49-F238E27FC236}">
                <a16:creationId xmlns:a16="http://schemas.microsoft.com/office/drawing/2014/main" xmlns="" id="{685E3242-FEB6-464D-9C93-20B74ADDFBF6}"/>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sz="4800" dirty="0"/>
              <a:t>Rank roles dehumanize </a:t>
            </a:r>
            <a:r>
              <a:rPr lang="en-US" sz="4800" b="1" u="sng" dirty="0"/>
              <a:t>EVERYONE.</a:t>
            </a:r>
          </a:p>
          <a:p>
            <a:endParaRPr lang="en-US" dirty="0"/>
          </a:p>
        </p:txBody>
      </p:sp>
    </p:spTree>
    <p:extLst>
      <p:ext uri="{BB962C8B-B14F-4D97-AF65-F5344CB8AC3E}">
        <p14:creationId xmlns:p14="http://schemas.microsoft.com/office/powerpoint/2010/main" val="79168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96A9EDD7-CB6B-5A4D-A455-CA5FEF256F78}"/>
              </a:ext>
            </a:extLst>
          </p:cNvPr>
          <p:cNvGraphicFramePr>
            <a:graphicFrameLocks noGrp="1"/>
          </p:cNvGraphicFramePr>
          <p:nvPr>
            <p:extLst>
              <p:ext uri="{D42A27DB-BD31-4B8C-83A1-F6EECF244321}">
                <p14:modId xmlns:p14="http://schemas.microsoft.com/office/powerpoint/2010/main" val="3783016773"/>
              </p:ext>
            </p:extLst>
          </p:nvPr>
        </p:nvGraphicFramePr>
        <p:xfrm>
          <a:off x="2032000" y="719666"/>
          <a:ext cx="8127999" cy="5328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714750797"/>
                    </a:ext>
                  </a:extLst>
                </a:gridCol>
                <a:gridCol w="2709333">
                  <a:extLst>
                    <a:ext uri="{9D8B030D-6E8A-4147-A177-3AD203B41FA5}">
                      <a16:colId xmlns:a16="http://schemas.microsoft.com/office/drawing/2014/main" xmlns="" val="38032828"/>
                    </a:ext>
                  </a:extLst>
                </a:gridCol>
                <a:gridCol w="2709333">
                  <a:extLst>
                    <a:ext uri="{9D8B030D-6E8A-4147-A177-3AD203B41FA5}">
                      <a16:colId xmlns:a16="http://schemas.microsoft.com/office/drawing/2014/main" xmlns="" val="152731952"/>
                    </a:ext>
                  </a:extLst>
                </a:gridCol>
              </a:tblGrid>
              <a:tr h="370840">
                <a:tc>
                  <a:txBody>
                    <a:bodyPr/>
                    <a:lstStyle/>
                    <a:p>
                      <a:r>
                        <a:rPr lang="en-US" dirty="0"/>
                        <a:t>Social Rank Category</a:t>
                      </a:r>
                    </a:p>
                  </a:txBody>
                  <a:tcPr/>
                </a:tc>
                <a:tc>
                  <a:txBody>
                    <a:bodyPr/>
                    <a:lstStyle/>
                    <a:p>
                      <a:r>
                        <a:rPr lang="en-US" dirty="0"/>
                        <a:t>Agent Rank</a:t>
                      </a:r>
                    </a:p>
                  </a:txBody>
                  <a:tcPr/>
                </a:tc>
                <a:tc>
                  <a:txBody>
                    <a:bodyPr/>
                    <a:lstStyle/>
                    <a:p>
                      <a:r>
                        <a:rPr lang="en-US" dirty="0"/>
                        <a:t>Target Rank</a:t>
                      </a:r>
                    </a:p>
                  </a:txBody>
                  <a:tcPr/>
                </a:tc>
                <a:extLst>
                  <a:ext uri="{0D108BD9-81ED-4DB2-BD59-A6C34878D82A}">
                    <a16:rowId xmlns:a16="http://schemas.microsoft.com/office/drawing/2014/main" xmlns="" val="3266382149"/>
                  </a:ext>
                </a:extLst>
              </a:tr>
              <a:tr h="370840">
                <a:tc>
                  <a:txBody>
                    <a:bodyPr/>
                    <a:lstStyle/>
                    <a:p>
                      <a:r>
                        <a:rPr lang="en-US" dirty="0"/>
                        <a:t>Age</a:t>
                      </a:r>
                    </a:p>
                  </a:txBody>
                  <a:tcPr/>
                </a:tc>
                <a:tc>
                  <a:txBody>
                    <a:bodyPr/>
                    <a:lstStyle/>
                    <a:p>
                      <a:r>
                        <a:rPr lang="en-US" dirty="0"/>
                        <a:t>Adults (18-64)</a:t>
                      </a:r>
                    </a:p>
                  </a:txBody>
                  <a:tcPr/>
                </a:tc>
                <a:tc>
                  <a:txBody>
                    <a:bodyPr/>
                    <a:lstStyle/>
                    <a:p>
                      <a:r>
                        <a:rPr lang="en-US" dirty="0"/>
                        <a:t>Children, Adolescents, Elders</a:t>
                      </a:r>
                    </a:p>
                  </a:txBody>
                  <a:tcPr/>
                </a:tc>
                <a:extLst>
                  <a:ext uri="{0D108BD9-81ED-4DB2-BD59-A6C34878D82A}">
                    <a16:rowId xmlns:a16="http://schemas.microsoft.com/office/drawing/2014/main" xmlns="" val="4058235298"/>
                  </a:ext>
                </a:extLst>
              </a:tr>
              <a:tr h="370840">
                <a:tc>
                  <a:txBody>
                    <a:bodyPr/>
                    <a:lstStyle/>
                    <a:p>
                      <a:r>
                        <a:rPr lang="en-US" dirty="0"/>
                        <a:t>Disability</a:t>
                      </a:r>
                    </a:p>
                  </a:txBody>
                  <a:tcPr/>
                </a:tc>
                <a:tc>
                  <a:txBody>
                    <a:bodyPr/>
                    <a:lstStyle/>
                    <a:p>
                      <a:r>
                        <a:rPr lang="en-US" dirty="0"/>
                        <a:t>Able-persons</a:t>
                      </a:r>
                    </a:p>
                  </a:txBody>
                  <a:tcPr/>
                </a:tc>
                <a:tc>
                  <a:txBody>
                    <a:bodyPr/>
                    <a:lstStyle/>
                    <a:p>
                      <a:r>
                        <a:rPr lang="en-US" dirty="0"/>
                        <a:t>Persons with Disabilities</a:t>
                      </a:r>
                    </a:p>
                  </a:txBody>
                  <a:tcPr/>
                </a:tc>
                <a:extLst>
                  <a:ext uri="{0D108BD9-81ED-4DB2-BD59-A6C34878D82A}">
                    <a16:rowId xmlns:a16="http://schemas.microsoft.com/office/drawing/2014/main" xmlns="" val="2948848205"/>
                  </a:ext>
                </a:extLst>
              </a:tr>
              <a:tr h="370840">
                <a:tc>
                  <a:txBody>
                    <a:bodyPr/>
                    <a:lstStyle/>
                    <a:p>
                      <a:r>
                        <a:rPr lang="en-US" dirty="0"/>
                        <a:t>Religion (relates to religious culture)</a:t>
                      </a:r>
                    </a:p>
                  </a:txBody>
                  <a:tcPr/>
                </a:tc>
                <a:tc>
                  <a:txBody>
                    <a:bodyPr/>
                    <a:lstStyle/>
                    <a:p>
                      <a:r>
                        <a:rPr lang="en-US" dirty="0"/>
                        <a:t>Cultural Christians, Agnostics, and Atheists</a:t>
                      </a:r>
                    </a:p>
                  </a:txBody>
                  <a:tcPr/>
                </a:tc>
                <a:tc>
                  <a:txBody>
                    <a:bodyPr/>
                    <a:lstStyle/>
                    <a:p>
                      <a:r>
                        <a:rPr lang="en-US" dirty="0"/>
                        <a:t>Jews, Muslims, and all other non-Christian religions</a:t>
                      </a:r>
                    </a:p>
                  </a:txBody>
                  <a:tcPr/>
                </a:tc>
                <a:extLst>
                  <a:ext uri="{0D108BD9-81ED-4DB2-BD59-A6C34878D82A}">
                    <a16:rowId xmlns:a16="http://schemas.microsoft.com/office/drawing/2014/main" xmlns="" val="1645267170"/>
                  </a:ext>
                </a:extLst>
              </a:tr>
              <a:tr h="370840">
                <a:tc>
                  <a:txBody>
                    <a:bodyPr/>
                    <a:lstStyle/>
                    <a:p>
                      <a:r>
                        <a:rPr lang="en-US" dirty="0"/>
                        <a:t>Ethnicity</a:t>
                      </a:r>
                    </a:p>
                  </a:txBody>
                  <a:tcPr/>
                </a:tc>
                <a:tc>
                  <a:txBody>
                    <a:bodyPr/>
                    <a:lstStyle/>
                    <a:p>
                      <a:r>
                        <a:rPr lang="en-US" dirty="0"/>
                        <a:t>White Euro-Americans</a:t>
                      </a:r>
                    </a:p>
                  </a:txBody>
                  <a:tcPr/>
                </a:tc>
                <a:tc>
                  <a:txBody>
                    <a:bodyPr/>
                    <a:lstStyle/>
                    <a:p>
                      <a:r>
                        <a:rPr lang="en-US" dirty="0"/>
                        <a:t>People of Color</a:t>
                      </a:r>
                    </a:p>
                  </a:txBody>
                  <a:tcPr/>
                </a:tc>
                <a:extLst>
                  <a:ext uri="{0D108BD9-81ED-4DB2-BD59-A6C34878D82A}">
                    <a16:rowId xmlns:a16="http://schemas.microsoft.com/office/drawing/2014/main" xmlns="" val="3532758593"/>
                  </a:ext>
                </a:extLst>
              </a:tr>
              <a:tr h="370840">
                <a:tc>
                  <a:txBody>
                    <a:bodyPr/>
                    <a:lstStyle/>
                    <a:p>
                      <a:r>
                        <a:rPr lang="en-US" dirty="0"/>
                        <a:t>Social Class Culture</a:t>
                      </a:r>
                    </a:p>
                  </a:txBody>
                  <a:tcPr/>
                </a:tc>
                <a:tc>
                  <a:txBody>
                    <a:bodyPr/>
                    <a:lstStyle/>
                    <a:p>
                      <a:r>
                        <a:rPr lang="en-US" dirty="0"/>
                        <a:t>Middle and Owning Class (access to higher education)</a:t>
                      </a:r>
                    </a:p>
                  </a:txBody>
                  <a:tcPr/>
                </a:tc>
                <a:tc>
                  <a:txBody>
                    <a:bodyPr/>
                    <a:lstStyle/>
                    <a:p>
                      <a:r>
                        <a:rPr lang="en-US" dirty="0"/>
                        <a:t>Poor and working class (no access to higher education)</a:t>
                      </a:r>
                    </a:p>
                  </a:txBody>
                  <a:tcPr/>
                </a:tc>
                <a:extLst>
                  <a:ext uri="{0D108BD9-81ED-4DB2-BD59-A6C34878D82A}">
                    <a16:rowId xmlns:a16="http://schemas.microsoft.com/office/drawing/2014/main" xmlns="" val="3281465962"/>
                  </a:ext>
                </a:extLst>
              </a:tr>
              <a:tr h="370840">
                <a:tc>
                  <a:txBody>
                    <a:bodyPr/>
                    <a:lstStyle/>
                    <a:p>
                      <a:r>
                        <a:rPr lang="en-US" dirty="0"/>
                        <a:t>Sexual Orientation</a:t>
                      </a:r>
                    </a:p>
                  </a:txBody>
                  <a:tcPr/>
                </a:tc>
                <a:tc>
                  <a:txBody>
                    <a:bodyPr/>
                    <a:lstStyle/>
                    <a:p>
                      <a:r>
                        <a:rPr lang="en-US" dirty="0"/>
                        <a:t>Heterosexuals</a:t>
                      </a:r>
                    </a:p>
                  </a:txBody>
                  <a:tcPr/>
                </a:tc>
                <a:tc>
                  <a:txBody>
                    <a:bodyPr/>
                    <a:lstStyle/>
                    <a:p>
                      <a:r>
                        <a:rPr lang="en-US" dirty="0"/>
                        <a:t>Lesbians, gay men, bisexuals, queer, and questioning</a:t>
                      </a:r>
                    </a:p>
                  </a:txBody>
                  <a:tcPr/>
                </a:tc>
                <a:extLst>
                  <a:ext uri="{0D108BD9-81ED-4DB2-BD59-A6C34878D82A}">
                    <a16:rowId xmlns:a16="http://schemas.microsoft.com/office/drawing/2014/main" xmlns="" val="89112560"/>
                  </a:ext>
                </a:extLst>
              </a:tr>
              <a:tr h="370840">
                <a:tc>
                  <a:txBody>
                    <a:bodyPr/>
                    <a:lstStyle/>
                    <a:p>
                      <a:r>
                        <a:rPr lang="en-US" dirty="0"/>
                        <a:t>Indigenous Heritage</a:t>
                      </a:r>
                    </a:p>
                  </a:txBody>
                  <a:tcPr/>
                </a:tc>
                <a:tc>
                  <a:txBody>
                    <a:bodyPr/>
                    <a:lstStyle/>
                    <a:p>
                      <a:r>
                        <a:rPr lang="en-US" dirty="0"/>
                        <a:t>Non-Native</a:t>
                      </a:r>
                    </a:p>
                  </a:txBody>
                  <a:tcPr/>
                </a:tc>
                <a:tc>
                  <a:txBody>
                    <a:bodyPr/>
                    <a:lstStyle/>
                    <a:p>
                      <a:r>
                        <a:rPr lang="en-US" dirty="0"/>
                        <a:t>Native</a:t>
                      </a:r>
                    </a:p>
                  </a:txBody>
                  <a:tcPr/>
                </a:tc>
                <a:extLst>
                  <a:ext uri="{0D108BD9-81ED-4DB2-BD59-A6C34878D82A}">
                    <a16:rowId xmlns:a16="http://schemas.microsoft.com/office/drawing/2014/main" xmlns="" val="1563012842"/>
                  </a:ext>
                </a:extLst>
              </a:tr>
              <a:tr h="370840">
                <a:tc>
                  <a:txBody>
                    <a:bodyPr/>
                    <a:lstStyle/>
                    <a:p>
                      <a:r>
                        <a:rPr lang="en-US" dirty="0"/>
                        <a:t>National Origin</a:t>
                      </a:r>
                    </a:p>
                  </a:txBody>
                  <a:tcPr/>
                </a:tc>
                <a:tc>
                  <a:txBody>
                    <a:bodyPr/>
                    <a:lstStyle/>
                    <a:p>
                      <a:r>
                        <a:rPr lang="en-US" dirty="0"/>
                        <a:t>U.S.-born</a:t>
                      </a:r>
                    </a:p>
                  </a:txBody>
                  <a:tcPr/>
                </a:tc>
                <a:tc>
                  <a:txBody>
                    <a:bodyPr/>
                    <a:lstStyle/>
                    <a:p>
                      <a:r>
                        <a:rPr lang="en-US" dirty="0"/>
                        <a:t>Immigrants and Refugees</a:t>
                      </a:r>
                    </a:p>
                  </a:txBody>
                  <a:tcPr/>
                </a:tc>
                <a:extLst>
                  <a:ext uri="{0D108BD9-81ED-4DB2-BD59-A6C34878D82A}">
                    <a16:rowId xmlns:a16="http://schemas.microsoft.com/office/drawing/2014/main" xmlns="" val="1108761019"/>
                  </a:ext>
                </a:extLst>
              </a:tr>
              <a:tr h="370840">
                <a:tc>
                  <a:txBody>
                    <a:bodyPr/>
                    <a:lstStyle/>
                    <a:p>
                      <a:r>
                        <a:rPr lang="en-US" dirty="0"/>
                        <a:t>Gender</a:t>
                      </a:r>
                    </a:p>
                  </a:txBody>
                  <a:tcPr/>
                </a:tc>
                <a:tc>
                  <a:txBody>
                    <a:bodyPr/>
                    <a:lstStyle/>
                    <a:p>
                      <a:r>
                        <a:rPr lang="en-US" dirty="0"/>
                        <a:t>Biologically Male</a:t>
                      </a:r>
                    </a:p>
                  </a:txBody>
                  <a:tcPr/>
                </a:tc>
                <a:tc>
                  <a:txBody>
                    <a:bodyPr/>
                    <a:lstStyle/>
                    <a:p>
                      <a:r>
                        <a:rPr lang="en-US" dirty="0"/>
                        <a:t>Female, Transgender, and Intersex</a:t>
                      </a:r>
                    </a:p>
                  </a:txBody>
                  <a:tcPr/>
                </a:tc>
                <a:extLst>
                  <a:ext uri="{0D108BD9-81ED-4DB2-BD59-A6C34878D82A}">
                    <a16:rowId xmlns:a16="http://schemas.microsoft.com/office/drawing/2014/main" xmlns="" val="520984855"/>
                  </a:ext>
                </a:extLst>
              </a:tr>
            </a:tbl>
          </a:graphicData>
        </a:graphic>
      </p:graphicFrame>
      <p:sp>
        <p:nvSpPr>
          <p:cNvPr id="3" name="TextBox 2">
            <a:extLst>
              <a:ext uri="{FF2B5EF4-FFF2-40B4-BE49-F238E27FC236}">
                <a16:creationId xmlns:a16="http://schemas.microsoft.com/office/drawing/2014/main" xmlns="" id="{A8D851EC-8F8D-C94F-A42C-A74F9FB562AB}"/>
              </a:ext>
            </a:extLst>
          </p:cNvPr>
          <p:cNvSpPr txBox="1"/>
          <p:nvPr/>
        </p:nvSpPr>
        <p:spPr>
          <a:xfrm>
            <a:off x="10289628" y="5402255"/>
            <a:ext cx="1219886" cy="646331"/>
          </a:xfrm>
          <a:prstGeom prst="rect">
            <a:avLst/>
          </a:prstGeom>
          <a:noFill/>
        </p:spPr>
        <p:txBody>
          <a:bodyPr wrap="none" rtlCol="0">
            <a:spAutoFit/>
          </a:bodyPr>
          <a:lstStyle/>
          <a:p>
            <a:r>
              <a:rPr lang="en-US" dirty="0"/>
              <a:t>Table from</a:t>
            </a:r>
          </a:p>
          <a:p>
            <a:r>
              <a:rPr lang="en-US" i="1" dirty="0"/>
              <a:t>BIBE, </a:t>
            </a:r>
            <a:r>
              <a:rPr lang="en-US" dirty="0"/>
              <a:t>p. 30</a:t>
            </a:r>
            <a:endParaRPr lang="en-US" i="1" dirty="0"/>
          </a:p>
        </p:txBody>
      </p:sp>
    </p:spTree>
    <p:extLst>
      <p:ext uri="{BB962C8B-B14F-4D97-AF65-F5344CB8AC3E}">
        <p14:creationId xmlns:p14="http://schemas.microsoft.com/office/powerpoint/2010/main" val="337562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78974-8476-8D4A-A270-B44E4B252BEB}"/>
              </a:ext>
            </a:extLst>
          </p:cNvPr>
          <p:cNvSpPr>
            <a:spLocks noGrp="1"/>
          </p:cNvSpPr>
          <p:nvPr>
            <p:ph type="title"/>
          </p:nvPr>
        </p:nvSpPr>
        <p:spPr/>
        <p:txBody>
          <a:bodyPr/>
          <a:lstStyle/>
          <a:p>
            <a:r>
              <a:rPr lang="en-US" dirty="0"/>
              <a:t>Rank Membership</a:t>
            </a:r>
          </a:p>
        </p:txBody>
      </p:sp>
      <p:sp>
        <p:nvSpPr>
          <p:cNvPr id="3" name="Content Placeholder 2">
            <a:extLst>
              <a:ext uri="{FF2B5EF4-FFF2-40B4-BE49-F238E27FC236}">
                <a16:creationId xmlns:a16="http://schemas.microsoft.com/office/drawing/2014/main" xmlns="" id="{56DEB3FE-C0A4-CA4E-A4C9-6E2186F40C62}"/>
              </a:ext>
            </a:extLst>
          </p:cNvPr>
          <p:cNvSpPr>
            <a:spLocks noGrp="1"/>
          </p:cNvSpPr>
          <p:nvPr>
            <p:ph sz="half" idx="1"/>
          </p:nvPr>
        </p:nvSpPr>
        <p:spPr/>
        <p:txBody>
          <a:bodyPr>
            <a:normAutofit/>
          </a:bodyPr>
          <a:lstStyle/>
          <a:p>
            <a:r>
              <a:rPr lang="en-US" dirty="0"/>
              <a:t>Myself </a:t>
            </a:r>
          </a:p>
          <a:p>
            <a:r>
              <a:rPr lang="en-US" dirty="0"/>
              <a:t>I am Agent Rank in all categories: Adult, Able-bodied, Cultural Christian, White, Middle Class, Straight, Non-Native, U.S.-born, and Biologically Male</a:t>
            </a:r>
          </a:p>
        </p:txBody>
      </p:sp>
      <p:sp>
        <p:nvSpPr>
          <p:cNvPr id="4" name="Content Placeholder 3">
            <a:extLst>
              <a:ext uri="{FF2B5EF4-FFF2-40B4-BE49-F238E27FC236}">
                <a16:creationId xmlns:a16="http://schemas.microsoft.com/office/drawing/2014/main" xmlns="" id="{E4526C8B-7A9A-B04A-8386-33BA23B1620C}"/>
              </a:ext>
            </a:extLst>
          </p:cNvPr>
          <p:cNvSpPr>
            <a:spLocks noGrp="1"/>
          </p:cNvSpPr>
          <p:nvPr>
            <p:ph sz="half" idx="2"/>
          </p:nvPr>
        </p:nvSpPr>
        <p:spPr/>
        <p:txBody>
          <a:bodyPr>
            <a:normAutofit/>
          </a:bodyPr>
          <a:lstStyle/>
          <a:p>
            <a:r>
              <a:rPr lang="en-US" dirty="0"/>
              <a:t>My middle-school piano teacher</a:t>
            </a:r>
          </a:p>
          <a:p>
            <a:r>
              <a:rPr lang="en-US" dirty="0"/>
              <a:t>She is Agent rank in some categories and Target in others</a:t>
            </a:r>
          </a:p>
          <a:p>
            <a:r>
              <a:rPr lang="en-US" dirty="0"/>
              <a:t>Agent: Age, Able-bodied, Religion, Ethnicity, Sexual Orientation, Heritage, and National Origin</a:t>
            </a:r>
          </a:p>
          <a:p>
            <a:r>
              <a:rPr lang="en-US" dirty="0"/>
              <a:t>Target: Social Class and Gender</a:t>
            </a:r>
          </a:p>
        </p:txBody>
      </p:sp>
    </p:spTree>
    <p:extLst>
      <p:ext uri="{BB962C8B-B14F-4D97-AF65-F5344CB8AC3E}">
        <p14:creationId xmlns:p14="http://schemas.microsoft.com/office/powerpoint/2010/main" val="426790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A7680-06DB-CD40-9C85-B0C56D029C38}"/>
              </a:ext>
            </a:extLst>
          </p:cNvPr>
          <p:cNvSpPr>
            <a:spLocks noGrp="1"/>
          </p:cNvSpPr>
          <p:nvPr>
            <p:ph type="title"/>
          </p:nvPr>
        </p:nvSpPr>
        <p:spPr/>
        <p:txBody>
          <a:bodyPr/>
          <a:lstStyle/>
          <a:p>
            <a:r>
              <a:rPr lang="en-US" dirty="0"/>
              <a:t>Agent and Target Skills</a:t>
            </a:r>
          </a:p>
        </p:txBody>
      </p:sp>
      <p:sp>
        <p:nvSpPr>
          <p:cNvPr id="3" name="Content Placeholder 2">
            <a:extLst>
              <a:ext uri="{FF2B5EF4-FFF2-40B4-BE49-F238E27FC236}">
                <a16:creationId xmlns:a16="http://schemas.microsoft.com/office/drawing/2014/main" xmlns="" id="{CDA75450-3D0B-C640-9743-D8388B06EC9E}"/>
              </a:ext>
            </a:extLst>
          </p:cNvPr>
          <p:cNvSpPr>
            <a:spLocks noGrp="1"/>
          </p:cNvSpPr>
          <p:nvPr>
            <p:ph idx="1"/>
          </p:nvPr>
        </p:nvSpPr>
        <p:spPr/>
        <p:txBody>
          <a:bodyPr>
            <a:normAutofit fontScale="92500" lnSpcReduction="20000"/>
          </a:bodyPr>
          <a:lstStyle/>
          <a:p>
            <a:r>
              <a:rPr lang="en-US" dirty="0"/>
              <a:t>What do we do with our knowledge of our various ranks?</a:t>
            </a:r>
          </a:p>
          <a:p>
            <a:r>
              <a:rPr lang="en-US" dirty="0"/>
              <a:t>Skills: A toolset for working effectively against oppression</a:t>
            </a:r>
          </a:p>
          <a:p>
            <a:pPr lvl="1"/>
            <a:r>
              <a:rPr lang="en-US" dirty="0"/>
              <a:t>“to help people assess their own consciousness and behavior, and that of others, in order to make strategic interventions.” </a:t>
            </a:r>
            <a:r>
              <a:rPr lang="en-US" i="1" dirty="0"/>
              <a:t>BIBE </a:t>
            </a:r>
            <a:r>
              <a:rPr lang="en-US" dirty="0"/>
              <a:t>p. 95</a:t>
            </a:r>
          </a:p>
          <a:p>
            <a:r>
              <a:rPr lang="en-US" dirty="0"/>
              <a:t>“These models can help us to stay in relationship with people who have different consciousness, social memberships, and experiences – and also to recognize the potential for growth in ourselves and others.” </a:t>
            </a:r>
            <a:r>
              <a:rPr lang="en-US" i="1" dirty="0"/>
              <a:t>BIBE</a:t>
            </a:r>
            <a:r>
              <a:rPr lang="en-US" dirty="0"/>
              <a:t> p. 95</a:t>
            </a:r>
          </a:p>
          <a:p>
            <a:r>
              <a:rPr lang="en-US" dirty="0"/>
              <a:t>Skills are progressive and develop over time</a:t>
            </a:r>
          </a:p>
          <a:p>
            <a:pPr lvl="1"/>
            <a:r>
              <a:rPr lang="en-US" dirty="0"/>
              <a:t>Skills are not “stages”; we continue to use all of our available skills at various times</a:t>
            </a:r>
          </a:p>
          <a:p>
            <a:endParaRPr lang="en-US" dirty="0"/>
          </a:p>
          <a:p>
            <a:pPr marL="0" indent="0">
              <a:buNone/>
            </a:pPr>
            <a:endParaRPr lang="en-US" dirty="0"/>
          </a:p>
        </p:txBody>
      </p:sp>
    </p:spTree>
    <p:extLst>
      <p:ext uri="{BB962C8B-B14F-4D97-AF65-F5344CB8AC3E}">
        <p14:creationId xmlns:p14="http://schemas.microsoft.com/office/powerpoint/2010/main" val="100223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FB8F3-C4B1-CB4F-AFA0-094350BBA55D}"/>
              </a:ext>
            </a:extLst>
          </p:cNvPr>
          <p:cNvSpPr>
            <a:spLocks noGrp="1"/>
          </p:cNvSpPr>
          <p:nvPr>
            <p:ph type="title"/>
          </p:nvPr>
        </p:nvSpPr>
        <p:spPr/>
        <p:txBody>
          <a:bodyPr/>
          <a:lstStyle/>
          <a:p>
            <a:r>
              <a:rPr lang="en-US" dirty="0"/>
              <a:t>The Agent Skills Model</a:t>
            </a:r>
          </a:p>
        </p:txBody>
      </p:sp>
      <p:pic>
        <p:nvPicPr>
          <p:cNvPr id="5" name="Content Placeholder 4">
            <a:extLst>
              <a:ext uri="{FF2B5EF4-FFF2-40B4-BE49-F238E27FC236}">
                <a16:creationId xmlns:a16="http://schemas.microsoft.com/office/drawing/2014/main" xmlns="" id="{C9A46E52-998C-F645-9C74-7F37CDC27B69}"/>
              </a:ext>
            </a:extLst>
          </p:cNvPr>
          <p:cNvPicPr>
            <a:picLocks noGrp="1" noChangeAspect="1"/>
          </p:cNvPicPr>
          <p:nvPr>
            <p:ph idx="1"/>
          </p:nvPr>
        </p:nvPicPr>
        <p:blipFill>
          <a:blip r:embed="rId2"/>
          <a:stretch>
            <a:fillRect/>
          </a:stretch>
        </p:blipFill>
        <p:spPr>
          <a:xfrm>
            <a:off x="3059726" y="2557463"/>
            <a:ext cx="6072547" cy="3317875"/>
          </a:xfrm>
        </p:spPr>
      </p:pic>
    </p:spTree>
    <p:extLst>
      <p:ext uri="{BB962C8B-B14F-4D97-AF65-F5344CB8AC3E}">
        <p14:creationId xmlns:p14="http://schemas.microsoft.com/office/powerpoint/2010/main" val="276080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463B4-4DCA-5740-97B7-CAB77208A251}"/>
              </a:ext>
            </a:extLst>
          </p:cNvPr>
          <p:cNvSpPr>
            <a:spLocks noGrp="1"/>
          </p:cNvSpPr>
          <p:nvPr>
            <p:ph type="title"/>
          </p:nvPr>
        </p:nvSpPr>
        <p:spPr/>
        <p:txBody>
          <a:bodyPr/>
          <a:lstStyle/>
          <a:p>
            <a:r>
              <a:rPr lang="en-US" dirty="0"/>
              <a:t>The Target Skills Model</a:t>
            </a:r>
          </a:p>
        </p:txBody>
      </p:sp>
      <p:pic>
        <p:nvPicPr>
          <p:cNvPr id="5" name="Content Placeholder 4">
            <a:extLst>
              <a:ext uri="{FF2B5EF4-FFF2-40B4-BE49-F238E27FC236}">
                <a16:creationId xmlns:a16="http://schemas.microsoft.com/office/drawing/2014/main" xmlns="" id="{374C3484-67E4-AF48-B8F7-210DD02125A9}"/>
              </a:ext>
            </a:extLst>
          </p:cNvPr>
          <p:cNvPicPr>
            <a:picLocks noGrp="1" noChangeAspect="1"/>
          </p:cNvPicPr>
          <p:nvPr>
            <p:ph idx="1"/>
          </p:nvPr>
        </p:nvPicPr>
        <p:blipFill>
          <a:blip r:embed="rId2"/>
          <a:stretch>
            <a:fillRect/>
          </a:stretch>
        </p:blipFill>
        <p:spPr>
          <a:xfrm>
            <a:off x="2825523" y="2557463"/>
            <a:ext cx="6540953" cy="3317875"/>
          </a:xfrm>
        </p:spPr>
      </p:pic>
    </p:spTree>
    <p:extLst>
      <p:ext uri="{BB962C8B-B14F-4D97-AF65-F5344CB8AC3E}">
        <p14:creationId xmlns:p14="http://schemas.microsoft.com/office/powerpoint/2010/main" val="2341941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37730-F2EF-9146-BD04-49A0D679985F}"/>
              </a:ext>
            </a:extLst>
          </p:cNvPr>
          <p:cNvSpPr>
            <a:spLocks noGrp="1"/>
          </p:cNvSpPr>
          <p:nvPr>
            <p:ph type="title"/>
          </p:nvPr>
        </p:nvSpPr>
        <p:spPr/>
        <p:txBody>
          <a:bodyPr/>
          <a:lstStyle/>
          <a:p>
            <a:r>
              <a:rPr lang="en-US" dirty="0"/>
              <a:t>Agent Skills</a:t>
            </a:r>
          </a:p>
        </p:txBody>
      </p:sp>
      <p:sp>
        <p:nvSpPr>
          <p:cNvPr id="3" name="Content Placeholder 2">
            <a:extLst>
              <a:ext uri="{FF2B5EF4-FFF2-40B4-BE49-F238E27FC236}">
                <a16:creationId xmlns:a16="http://schemas.microsoft.com/office/drawing/2014/main" xmlns="" id="{FDB97518-4E3B-574C-B8CE-D526D321FA4E}"/>
              </a:ext>
            </a:extLst>
          </p:cNvPr>
          <p:cNvSpPr>
            <a:spLocks noGrp="1"/>
          </p:cNvSpPr>
          <p:nvPr>
            <p:ph idx="1"/>
          </p:nvPr>
        </p:nvSpPr>
        <p:spPr/>
        <p:txBody>
          <a:bodyPr/>
          <a:lstStyle/>
          <a:p>
            <a:r>
              <a:rPr lang="en-US" dirty="0"/>
              <a:t>I will focus on Agent Skills in this talk.</a:t>
            </a:r>
          </a:p>
          <a:p>
            <a:r>
              <a:rPr lang="en-US" dirty="0"/>
              <a:t>Most of us here have at least one Target rank, but we are all </a:t>
            </a:r>
            <a:r>
              <a:rPr lang="en-US" b="1" dirty="0"/>
              <a:t>teachers</a:t>
            </a:r>
            <a:r>
              <a:rPr lang="en-US" dirty="0"/>
              <a:t>, and teachers hold Agent rank over </a:t>
            </a:r>
            <a:r>
              <a:rPr lang="en-US" b="1" dirty="0"/>
              <a:t>students</a:t>
            </a:r>
            <a:r>
              <a:rPr lang="en-US" dirty="0"/>
              <a:t> (of any age) who are Target rank.</a:t>
            </a:r>
          </a:p>
        </p:txBody>
      </p:sp>
    </p:spTree>
    <p:extLst>
      <p:ext uri="{BB962C8B-B14F-4D97-AF65-F5344CB8AC3E}">
        <p14:creationId xmlns:p14="http://schemas.microsoft.com/office/powerpoint/2010/main" val="280193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B650CAFB-4FEB-AB41-9172-E911B34A0481}"/>
              </a:ext>
            </a:extLst>
          </p:cNvPr>
          <p:cNvSpPr>
            <a:spLocks noGrp="1"/>
          </p:cNvSpPr>
          <p:nvPr>
            <p:ph type="title"/>
          </p:nvPr>
        </p:nvSpPr>
        <p:spPr>
          <a:xfrm>
            <a:off x="952108" y="954756"/>
            <a:ext cx="2730414" cy="4946003"/>
          </a:xfrm>
        </p:spPr>
        <p:txBody>
          <a:bodyPr>
            <a:normAutofit/>
          </a:bodyPr>
          <a:lstStyle/>
          <a:p>
            <a:r>
              <a:rPr lang="en-US" sz="4100">
                <a:solidFill>
                  <a:srgbClr val="FFFFFF"/>
                </a:solidFill>
              </a:rPr>
              <a:t>Indifference</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513E09E-D605-7F49-956A-352B6A3A9B65}"/>
              </a:ext>
            </a:extLst>
          </p:cNvPr>
          <p:cNvSpPr>
            <a:spLocks noGrp="1"/>
          </p:cNvSpPr>
          <p:nvPr>
            <p:ph idx="1"/>
          </p:nvPr>
        </p:nvSpPr>
        <p:spPr>
          <a:xfrm>
            <a:off x="5140934" y="469900"/>
            <a:ext cx="5953630" cy="5405968"/>
          </a:xfrm>
        </p:spPr>
        <p:txBody>
          <a:bodyPr anchor="ctr">
            <a:normAutofit/>
          </a:bodyPr>
          <a:lstStyle/>
          <a:p>
            <a:r>
              <a:rPr lang="en-US" dirty="0"/>
              <a:t>“not recognizing differences or oppression because of isolation or intentional separation from Targets.” </a:t>
            </a:r>
            <a:r>
              <a:rPr lang="en-US" i="1" dirty="0"/>
              <a:t>BIBE</a:t>
            </a:r>
            <a:r>
              <a:rPr lang="en-US" b="1" i="1" dirty="0"/>
              <a:t> </a:t>
            </a:r>
            <a:r>
              <a:rPr lang="en-US" dirty="0"/>
              <a:t>p. 103</a:t>
            </a:r>
          </a:p>
          <a:p>
            <a:r>
              <a:rPr lang="en-US" dirty="0"/>
              <a:t>Main purpose: to preserve one’s energy</a:t>
            </a:r>
          </a:p>
          <a:p>
            <a:r>
              <a:rPr lang="en-US" dirty="0"/>
              <a:t>Examples: “I don’t know any music by black/women/non-European composers” or “I didn’t know that there were any Mexican classical piano composers.” or “I just teach what I already know.”</a:t>
            </a:r>
          </a:p>
        </p:txBody>
      </p:sp>
    </p:spTree>
    <p:extLst>
      <p:ext uri="{BB962C8B-B14F-4D97-AF65-F5344CB8AC3E}">
        <p14:creationId xmlns:p14="http://schemas.microsoft.com/office/powerpoint/2010/main" val="420076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B44E4-0D0F-F045-87DF-028AFDAB5F5B}"/>
              </a:ext>
            </a:extLst>
          </p:cNvPr>
          <p:cNvSpPr>
            <a:spLocks noGrp="1"/>
          </p:cNvSpPr>
          <p:nvPr>
            <p:ph type="title"/>
          </p:nvPr>
        </p:nvSpPr>
        <p:spPr/>
        <p:txBody>
          <a:bodyPr/>
          <a:lstStyle/>
          <a:p>
            <a:r>
              <a:rPr lang="en-US" dirty="0"/>
              <a:t>Purpose and Intention</a:t>
            </a:r>
          </a:p>
        </p:txBody>
      </p:sp>
      <p:sp>
        <p:nvSpPr>
          <p:cNvPr id="3" name="Content Placeholder 2">
            <a:extLst>
              <a:ext uri="{FF2B5EF4-FFF2-40B4-BE49-F238E27FC236}">
                <a16:creationId xmlns:a16="http://schemas.microsoft.com/office/drawing/2014/main" xmlns="" id="{1E0A0821-6300-BE44-85D5-D5FC0D3617C5}"/>
              </a:ext>
            </a:extLst>
          </p:cNvPr>
          <p:cNvSpPr>
            <a:spLocks noGrp="1"/>
          </p:cNvSpPr>
          <p:nvPr>
            <p:ph idx="1"/>
          </p:nvPr>
        </p:nvSpPr>
        <p:spPr/>
        <p:txBody>
          <a:bodyPr/>
          <a:lstStyle/>
          <a:p>
            <a:r>
              <a:rPr lang="en-US" dirty="0"/>
              <a:t>My background</a:t>
            </a:r>
          </a:p>
          <a:p>
            <a:pPr lvl="1"/>
            <a:r>
              <a:rPr lang="en-US" dirty="0"/>
              <a:t>White, straight, cis-gendered, male, WASP, had access to excellent education</a:t>
            </a:r>
          </a:p>
          <a:p>
            <a:pPr lvl="1"/>
            <a:r>
              <a:rPr lang="en-US" dirty="0"/>
              <a:t>Agent Rank in all areas of the ADRESSING model (more on this later)</a:t>
            </a:r>
          </a:p>
          <a:p>
            <a:r>
              <a:rPr lang="en-US" dirty="0"/>
              <a:t>Complex and difficult issues</a:t>
            </a:r>
          </a:p>
          <a:p>
            <a:r>
              <a:rPr lang="en-US" dirty="0"/>
              <a:t>Emotionally painful ideas to contemplate</a:t>
            </a:r>
          </a:p>
          <a:p>
            <a:r>
              <a:rPr lang="en-US" dirty="0"/>
              <a:t>Provide tools, ideas, and resources for healing, compassion, and growth</a:t>
            </a:r>
          </a:p>
        </p:txBody>
      </p:sp>
    </p:spTree>
    <p:extLst>
      <p:ext uri="{BB962C8B-B14F-4D97-AF65-F5344CB8AC3E}">
        <p14:creationId xmlns:p14="http://schemas.microsoft.com/office/powerpoint/2010/main" val="428716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0ECC75B9-A1FE-BD40-967B-C473769E7B08}"/>
              </a:ext>
            </a:extLst>
          </p:cNvPr>
          <p:cNvSpPr>
            <a:spLocks noGrp="1"/>
          </p:cNvSpPr>
          <p:nvPr>
            <p:ph type="title"/>
          </p:nvPr>
        </p:nvSpPr>
        <p:spPr>
          <a:xfrm>
            <a:off x="952108" y="954756"/>
            <a:ext cx="2730414" cy="4946003"/>
          </a:xfrm>
        </p:spPr>
        <p:txBody>
          <a:bodyPr>
            <a:normAutofit/>
          </a:bodyPr>
          <a:lstStyle/>
          <a:p>
            <a:r>
              <a:rPr lang="en-US">
                <a:solidFill>
                  <a:srgbClr val="FFFFFF"/>
                </a:solidFill>
              </a:rPr>
              <a:t>Distancing</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B1EF22C-57DE-3449-B163-4243EFAE8948}"/>
              </a:ext>
            </a:extLst>
          </p:cNvPr>
          <p:cNvSpPr>
            <a:spLocks noGrp="1"/>
          </p:cNvSpPr>
          <p:nvPr>
            <p:ph idx="1"/>
          </p:nvPr>
        </p:nvSpPr>
        <p:spPr>
          <a:xfrm>
            <a:off x="5140934" y="469900"/>
            <a:ext cx="5953630" cy="5405968"/>
          </a:xfrm>
        </p:spPr>
        <p:txBody>
          <a:bodyPr anchor="ctr">
            <a:normAutofit/>
          </a:bodyPr>
          <a:lstStyle/>
          <a:p>
            <a:r>
              <a:rPr lang="en-US" dirty="0"/>
              <a:t>“…pushing away. We are pushing away contact. We are pushing away knowledge and consciousness. We are especially pushing away the implications about ourselves that the contact and consciousness would raise.” </a:t>
            </a:r>
            <a:r>
              <a:rPr lang="en-US" i="1" dirty="0"/>
              <a:t>BIBE </a:t>
            </a:r>
            <a:r>
              <a:rPr lang="en-US" dirty="0"/>
              <a:t>p. 107</a:t>
            </a:r>
          </a:p>
          <a:p>
            <a:r>
              <a:rPr lang="en-US" dirty="0"/>
              <a:t>Distancing down example: “Music by black/women/non-European composers is fine enough, but not appropriate for teaching </a:t>
            </a:r>
            <a:r>
              <a:rPr lang="en-US" i="1" dirty="0"/>
              <a:t>real skills</a:t>
            </a:r>
            <a:r>
              <a:rPr lang="en-US" dirty="0"/>
              <a:t>.”</a:t>
            </a:r>
          </a:p>
          <a:p>
            <a:r>
              <a:rPr lang="en-US" dirty="0"/>
              <a:t>Distancing up example: “Classical music is serious and great; jazz is fun!”</a:t>
            </a:r>
          </a:p>
        </p:txBody>
      </p:sp>
    </p:spTree>
    <p:extLst>
      <p:ext uri="{BB962C8B-B14F-4D97-AF65-F5344CB8AC3E}">
        <p14:creationId xmlns:p14="http://schemas.microsoft.com/office/powerpoint/2010/main" val="1150905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1A35BC30-42F0-5E4A-95F6-85D0B14D209E}"/>
              </a:ext>
            </a:extLst>
          </p:cNvPr>
          <p:cNvSpPr>
            <a:spLocks noGrp="1"/>
          </p:cNvSpPr>
          <p:nvPr>
            <p:ph type="title"/>
          </p:nvPr>
        </p:nvSpPr>
        <p:spPr>
          <a:xfrm>
            <a:off x="952108" y="954756"/>
            <a:ext cx="2730414" cy="4946003"/>
          </a:xfrm>
        </p:spPr>
        <p:txBody>
          <a:bodyPr>
            <a:normAutofit/>
          </a:bodyPr>
          <a:lstStyle/>
          <a:p>
            <a:r>
              <a:rPr lang="en-US">
                <a:solidFill>
                  <a:srgbClr val="FFFFFF"/>
                </a:solidFill>
              </a:rPr>
              <a:t>Inclusion</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4D6523D-A96F-4C43-B177-7A817D77EDFF}"/>
              </a:ext>
            </a:extLst>
          </p:cNvPr>
          <p:cNvSpPr>
            <a:spLocks noGrp="1"/>
          </p:cNvSpPr>
          <p:nvPr>
            <p:ph idx="1"/>
          </p:nvPr>
        </p:nvSpPr>
        <p:spPr>
          <a:xfrm>
            <a:off x="5140934" y="469900"/>
            <a:ext cx="5953630" cy="5405968"/>
          </a:xfrm>
        </p:spPr>
        <p:txBody>
          <a:bodyPr anchor="ctr">
            <a:normAutofit/>
          </a:bodyPr>
          <a:lstStyle/>
          <a:p>
            <a:r>
              <a:rPr lang="en-US" dirty="0"/>
              <a:t>“…we use our selective perception to emphasize what we have in common with members of Target groups.” </a:t>
            </a:r>
            <a:r>
              <a:rPr lang="en-US" i="1" dirty="0"/>
              <a:t>BIBE </a:t>
            </a:r>
            <a:r>
              <a:rPr lang="en-US" dirty="0"/>
              <a:t>p. 115</a:t>
            </a:r>
          </a:p>
          <a:p>
            <a:r>
              <a:rPr lang="en-US" dirty="0"/>
              <a:t>Inclusion can often feel very progressive and open-minded for people with Agent rank.</a:t>
            </a:r>
          </a:p>
          <a:p>
            <a:r>
              <a:rPr lang="en-US" dirty="0"/>
              <a:t>However, Inclusion is always on the Agent’s terms; the Agent maintains the Rank system while being inclusive and is ready to reject any Target rank people who “rock the boat”.</a:t>
            </a:r>
          </a:p>
          <a:p>
            <a:r>
              <a:rPr lang="en-US" dirty="0"/>
              <a:t>Inclusion examples: “I’m already one of ‘the good ones’; after all, I teach Scott Joplin and Clara Schumann.”</a:t>
            </a:r>
          </a:p>
        </p:txBody>
      </p:sp>
    </p:spTree>
    <p:extLst>
      <p:ext uri="{BB962C8B-B14F-4D97-AF65-F5344CB8AC3E}">
        <p14:creationId xmlns:p14="http://schemas.microsoft.com/office/powerpoint/2010/main" val="425525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59806E5-F5AA-9A47-9F03-12BC4FD2361F}"/>
              </a:ext>
            </a:extLst>
          </p:cNvPr>
          <p:cNvSpPr>
            <a:spLocks noGrp="1"/>
          </p:cNvSpPr>
          <p:nvPr>
            <p:ph type="title"/>
          </p:nvPr>
        </p:nvSpPr>
        <p:spPr>
          <a:xfrm>
            <a:off x="952108" y="954756"/>
            <a:ext cx="2730414" cy="4946003"/>
          </a:xfrm>
        </p:spPr>
        <p:txBody>
          <a:bodyPr>
            <a:normAutofit/>
          </a:bodyPr>
          <a:lstStyle/>
          <a:p>
            <a:r>
              <a:rPr lang="en-US">
                <a:solidFill>
                  <a:srgbClr val="FFFFFF"/>
                </a:solidFill>
              </a:rPr>
              <a:t>Awareness</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C99574E-027A-7444-A7F1-5226E9818347}"/>
              </a:ext>
            </a:extLst>
          </p:cNvPr>
          <p:cNvSpPr>
            <a:spLocks noGrp="1"/>
          </p:cNvSpPr>
          <p:nvPr>
            <p:ph idx="1"/>
          </p:nvPr>
        </p:nvSpPr>
        <p:spPr>
          <a:xfrm>
            <a:off x="5140934" y="469900"/>
            <a:ext cx="5953630" cy="5405968"/>
          </a:xfrm>
        </p:spPr>
        <p:txBody>
          <a:bodyPr anchor="ctr">
            <a:normAutofit/>
          </a:bodyPr>
          <a:lstStyle/>
          <a:p>
            <a:r>
              <a:rPr lang="en-US" dirty="0"/>
              <a:t>“Awareness is about the realization of unearned privilege and unfair advantage operating all of the time in our favor as members of Agent social groups.” </a:t>
            </a:r>
            <a:r>
              <a:rPr lang="en-US" i="1" dirty="0"/>
              <a:t>BIBE</a:t>
            </a:r>
            <a:r>
              <a:rPr lang="en-US" dirty="0"/>
              <a:t> p. 121</a:t>
            </a:r>
          </a:p>
          <a:p>
            <a:r>
              <a:rPr lang="en-US" dirty="0"/>
              <a:t>“Using Awareness, we notice the reality of Agent privilege, and we begin to contemplate how that privilege has provided us with benefits all our lives. We often feel paralysis as we reflect on the reality of oppression and our own unearned privilege. The ability to tolerate these uncomfortable feelings is essential to developing and holding Awareness.” </a:t>
            </a:r>
            <a:r>
              <a:rPr lang="en-US" i="1" dirty="0"/>
              <a:t>BIBE</a:t>
            </a:r>
            <a:r>
              <a:rPr lang="en-US" dirty="0"/>
              <a:t> p. 122</a:t>
            </a:r>
          </a:p>
        </p:txBody>
      </p:sp>
    </p:spTree>
    <p:extLst>
      <p:ext uri="{BB962C8B-B14F-4D97-AF65-F5344CB8AC3E}">
        <p14:creationId xmlns:p14="http://schemas.microsoft.com/office/powerpoint/2010/main" val="282132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65B3A812-315E-374F-B703-081515E94093}"/>
              </a:ext>
            </a:extLst>
          </p:cNvPr>
          <p:cNvSpPr>
            <a:spLocks noGrp="1"/>
          </p:cNvSpPr>
          <p:nvPr>
            <p:ph type="title"/>
          </p:nvPr>
        </p:nvSpPr>
        <p:spPr>
          <a:xfrm>
            <a:off x="952108" y="954756"/>
            <a:ext cx="2730414" cy="4946003"/>
          </a:xfrm>
        </p:spPr>
        <p:txBody>
          <a:bodyPr>
            <a:normAutofit/>
          </a:bodyPr>
          <a:lstStyle/>
          <a:p>
            <a:r>
              <a:rPr lang="en-US">
                <a:solidFill>
                  <a:srgbClr val="FFFFFF"/>
                </a:solidFill>
              </a:rPr>
              <a:t>Awareness</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5416B972-9CFD-7C4B-BE5F-65209A112097}"/>
              </a:ext>
            </a:extLst>
          </p:cNvPr>
          <p:cNvSpPr>
            <a:spLocks noGrp="1"/>
          </p:cNvSpPr>
          <p:nvPr>
            <p:ph idx="1"/>
          </p:nvPr>
        </p:nvSpPr>
        <p:spPr>
          <a:xfrm>
            <a:off x="5140934" y="469900"/>
            <a:ext cx="5953630" cy="5405968"/>
          </a:xfrm>
        </p:spPr>
        <p:txBody>
          <a:bodyPr anchor="ctr">
            <a:normAutofit/>
          </a:bodyPr>
          <a:lstStyle/>
          <a:p>
            <a:r>
              <a:rPr lang="en-US" dirty="0"/>
              <a:t>Awareness examples: “I just can’t forget about how Robert Schumann forced his wife Clara to stop composing in order to be a mother. I still love Robert’s music, but whenever I hear it I also think of how he treated Clara and it is uncomfortable for me now.”</a:t>
            </a:r>
          </a:p>
          <a:p>
            <a:r>
              <a:rPr lang="en-US" dirty="0"/>
              <a:t>“I love Debussy, but I just can’t feel comfortable with his music that celebrates racist minstrel shows like “Gollywog’s Cakewalk”, “Minstrels”, or “Le petite </a:t>
            </a:r>
            <a:r>
              <a:rPr lang="en-US" dirty="0" err="1"/>
              <a:t>negrè</a:t>
            </a:r>
            <a:r>
              <a:rPr lang="en-US" dirty="0"/>
              <a:t>”. The last one I can’t even say out loud in English because it is a racial slur!”</a:t>
            </a:r>
          </a:p>
          <a:p>
            <a:endParaRPr lang="en-US" dirty="0"/>
          </a:p>
        </p:txBody>
      </p:sp>
    </p:spTree>
    <p:extLst>
      <p:ext uri="{BB962C8B-B14F-4D97-AF65-F5344CB8AC3E}">
        <p14:creationId xmlns:p14="http://schemas.microsoft.com/office/powerpoint/2010/main" val="346067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3CCF6BD-023F-4142-BA7A-41D13CABF360}"/>
              </a:ext>
            </a:extLst>
          </p:cNvPr>
          <p:cNvSpPr>
            <a:spLocks noGrp="1"/>
          </p:cNvSpPr>
          <p:nvPr>
            <p:ph type="title"/>
          </p:nvPr>
        </p:nvSpPr>
        <p:spPr>
          <a:xfrm>
            <a:off x="952108" y="954756"/>
            <a:ext cx="2730414" cy="4946003"/>
          </a:xfrm>
        </p:spPr>
        <p:txBody>
          <a:bodyPr>
            <a:normAutofit/>
          </a:bodyPr>
          <a:lstStyle/>
          <a:p>
            <a:r>
              <a:rPr lang="en-US">
                <a:solidFill>
                  <a:srgbClr val="FFFFFF"/>
                </a:solidFill>
              </a:rPr>
              <a:t>Allyship</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A39DB89-A2D8-8549-B81D-C7E8146B2001}"/>
              </a:ext>
            </a:extLst>
          </p:cNvPr>
          <p:cNvSpPr>
            <a:spLocks noGrp="1"/>
          </p:cNvSpPr>
          <p:nvPr>
            <p:ph idx="1"/>
          </p:nvPr>
        </p:nvSpPr>
        <p:spPr>
          <a:xfrm>
            <a:off x="5140934" y="469900"/>
            <a:ext cx="5953630" cy="5405968"/>
          </a:xfrm>
        </p:spPr>
        <p:txBody>
          <a:bodyPr anchor="ctr">
            <a:normAutofit/>
          </a:bodyPr>
          <a:lstStyle/>
          <a:p>
            <a:r>
              <a:rPr lang="en-US" dirty="0"/>
              <a:t>“Allyship is Awareness plus action.” </a:t>
            </a:r>
            <a:r>
              <a:rPr lang="en-US" i="1" dirty="0"/>
              <a:t>BIBE </a:t>
            </a:r>
            <a:r>
              <a:rPr lang="en-US" dirty="0"/>
              <a:t>p. 127</a:t>
            </a:r>
          </a:p>
          <a:p>
            <a:r>
              <a:rPr lang="en-US" dirty="0"/>
              <a:t>“Allyship allows us to use the privileges that accompany our Agent Rank on behalf of justice and liberation for everyone.” </a:t>
            </a:r>
            <a:r>
              <a:rPr lang="en-US" i="1" dirty="0"/>
              <a:t>BIBE </a:t>
            </a:r>
            <a:r>
              <a:rPr lang="en-US" dirty="0"/>
              <a:t>p. 127</a:t>
            </a:r>
          </a:p>
        </p:txBody>
      </p:sp>
    </p:spTree>
    <p:extLst>
      <p:ext uri="{BB962C8B-B14F-4D97-AF65-F5344CB8AC3E}">
        <p14:creationId xmlns:p14="http://schemas.microsoft.com/office/powerpoint/2010/main" val="306152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984F30E-5835-DE4B-AD04-81B161723A1B}"/>
              </a:ext>
            </a:extLst>
          </p:cNvPr>
          <p:cNvSpPr>
            <a:spLocks noGrp="1"/>
          </p:cNvSpPr>
          <p:nvPr>
            <p:ph type="title"/>
          </p:nvPr>
        </p:nvSpPr>
        <p:spPr>
          <a:xfrm>
            <a:off x="952108" y="954756"/>
            <a:ext cx="2730414" cy="4946003"/>
          </a:xfrm>
        </p:spPr>
        <p:txBody>
          <a:bodyPr>
            <a:normAutofit/>
          </a:bodyPr>
          <a:lstStyle/>
          <a:p>
            <a:r>
              <a:rPr lang="en-US">
                <a:solidFill>
                  <a:srgbClr val="FFFFFF"/>
                </a:solidFill>
              </a:rPr>
              <a:t>Allyship</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E79E7C1-A9AA-E84E-B57F-ED0EE6C72AEA}"/>
              </a:ext>
            </a:extLst>
          </p:cNvPr>
          <p:cNvSpPr>
            <a:spLocks noGrp="1"/>
          </p:cNvSpPr>
          <p:nvPr>
            <p:ph idx="1"/>
          </p:nvPr>
        </p:nvSpPr>
        <p:spPr>
          <a:xfrm>
            <a:off x="5140934" y="469900"/>
            <a:ext cx="5953630" cy="5405968"/>
          </a:xfrm>
        </p:spPr>
        <p:txBody>
          <a:bodyPr anchor="ctr">
            <a:normAutofit/>
          </a:bodyPr>
          <a:lstStyle/>
          <a:p>
            <a:r>
              <a:rPr lang="en-US" dirty="0"/>
              <a:t>Allyship examples: “When I perform Debussy’s Preludes, book 1, I will omit “Minstrels” and instead invite a local Black Lives Matter activist to use that time onstage to address and educate my audience about systemic oppression.”</a:t>
            </a:r>
          </a:p>
          <a:p>
            <a:r>
              <a:rPr lang="en-US" dirty="0"/>
              <a:t>“I will put more effort into finding alternative teaching pieces to ‘Gollywog’s Cakewalk’ and ‘Minstrels’, especially since there are many works with similar musical elements and teaching goals by black composers.”</a:t>
            </a:r>
          </a:p>
          <a:p>
            <a:endParaRPr lang="en-US" dirty="0"/>
          </a:p>
        </p:txBody>
      </p:sp>
    </p:spTree>
    <p:extLst>
      <p:ext uri="{BB962C8B-B14F-4D97-AF65-F5344CB8AC3E}">
        <p14:creationId xmlns:p14="http://schemas.microsoft.com/office/powerpoint/2010/main" val="218641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81954-19E2-0C43-BDAF-0642BE2F2450}"/>
              </a:ext>
            </a:extLst>
          </p:cNvPr>
          <p:cNvSpPr>
            <a:spLocks noGrp="1"/>
          </p:cNvSpPr>
          <p:nvPr>
            <p:ph type="title"/>
          </p:nvPr>
        </p:nvSpPr>
        <p:spPr/>
        <p:txBody>
          <a:bodyPr/>
          <a:lstStyle/>
          <a:p>
            <a:r>
              <a:rPr lang="en-US" dirty="0"/>
              <a:t>Skills are </a:t>
            </a:r>
            <a:r>
              <a:rPr lang="en-US" dirty="0" err="1"/>
              <a:t>Holarchical</a:t>
            </a:r>
            <a:r>
              <a:rPr lang="en-US" dirty="0"/>
              <a:t>	</a:t>
            </a:r>
          </a:p>
        </p:txBody>
      </p:sp>
      <p:sp>
        <p:nvSpPr>
          <p:cNvPr id="3" name="Content Placeholder 2">
            <a:extLst>
              <a:ext uri="{FF2B5EF4-FFF2-40B4-BE49-F238E27FC236}">
                <a16:creationId xmlns:a16="http://schemas.microsoft.com/office/drawing/2014/main" xmlns="" id="{3C0B1118-45CD-474A-826C-AD32BF8FFFD1}"/>
              </a:ext>
            </a:extLst>
          </p:cNvPr>
          <p:cNvSpPr>
            <a:spLocks noGrp="1"/>
          </p:cNvSpPr>
          <p:nvPr>
            <p:ph idx="1"/>
          </p:nvPr>
        </p:nvSpPr>
        <p:spPr/>
        <p:txBody>
          <a:bodyPr/>
          <a:lstStyle/>
          <a:p>
            <a:r>
              <a:rPr lang="en-US" dirty="0" err="1"/>
              <a:t>Holarchical</a:t>
            </a:r>
            <a:r>
              <a:rPr lang="en-US" dirty="0"/>
              <a:t>: a state where various parts and the whole overlap without hierarchy or teleology</a:t>
            </a:r>
          </a:p>
          <a:p>
            <a:r>
              <a:rPr lang="en-US" dirty="0"/>
              <a:t>As we develop all of these skills, we will continue to use all five at different times.</a:t>
            </a:r>
          </a:p>
          <a:p>
            <a:r>
              <a:rPr lang="en-US" dirty="0"/>
              <a:t>This is okay because none of us is full of unlimited energy</a:t>
            </a:r>
          </a:p>
          <a:p>
            <a:r>
              <a:rPr lang="en-US" dirty="0"/>
              <a:t>Nobody is useful if we burn ourselves out</a:t>
            </a:r>
          </a:p>
          <a:p>
            <a:endParaRPr lang="en-US" dirty="0"/>
          </a:p>
        </p:txBody>
      </p:sp>
    </p:spTree>
    <p:extLst>
      <p:ext uri="{BB962C8B-B14F-4D97-AF65-F5344CB8AC3E}">
        <p14:creationId xmlns:p14="http://schemas.microsoft.com/office/powerpoint/2010/main" val="83063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92D00-474C-E44A-BE67-4EFA7FB9C077}"/>
              </a:ext>
            </a:extLst>
          </p:cNvPr>
          <p:cNvSpPr>
            <a:spLocks noGrp="1"/>
          </p:cNvSpPr>
          <p:nvPr>
            <p:ph type="title"/>
          </p:nvPr>
        </p:nvSpPr>
        <p:spPr/>
        <p:txBody>
          <a:bodyPr/>
          <a:lstStyle/>
          <a:p>
            <a:r>
              <a:rPr lang="en-US" dirty="0"/>
              <a:t>Antiracist Ideas: What </a:t>
            </a:r>
            <a:r>
              <a:rPr lang="en-US" i="1" dirty="0"/>
              <a:t>and</a:t>
            </a:r>
            <a:r>
              <a:rPr lang="en-US" dirty="0"/>
              <a:t> How</a:t>
            </a:r>
          </a:p>
        </p:txBody>
      </p:sp>
      <p:sp>
        <p:nvSpPr>
          <p:cNvPr id="3" name="Content Placeholder 2">
            <a:extLst>
              <a:ext uri="{FF2B5EF4-FFF2-40B4-BE49-F238E27FC236}">
                <a16:creationId xmlns:a16="http://schemas.microsoft.com/office/drawing/2014/main" xmlns="" id="{0974D93C-B76E-F94B-9789-FBDEAEC6C64B}"/>
              </a:ext>
            </a:extLst>
          </p:cNvPr>
          <p:cNvSpPr>
            <a:spLocks noGrp="1"/>
          </p:cNvSpPr>
          <p:nvPr>
            <p:ph idx="1"/>
          </p:nvPr>
        </p:nvSpPr>
        <p:spPr/>
        <p:txBody>
          <a:bodyPr/>
          <a:lstStyle/>
          <a:p>
            <a:r>
              <a:rPr lang="en-US" dirty="0"/>
              <a:t>Two primary approaches</a:t>
            </a:r>
          </a:p>
          <a:p>
            <a:pPr lvl="1"/>
            <a:r>
              <a:rPr lang="en-US" dirty="0"/>
              <a:t>Increase the presence of music by diverse composers and/or styles in our teaching</a:t>
            </a:r>
          </a:p>
          <a:p>
            <a:pPr lvl="1"/>
            <a:r>
              <a:rPr lang="en-US" dirty="0"/>
              <a:t>Transform how we frame the music by the famous composers of the “canon”</a:t>
            </a:r>
          </a:p>
          <a:p>
            <a:endParaRPr lang="en-US" dirty="0"/>
          </a:p>
        </p:txBody>
      </p:sp>
    </p:spTree>
    <p:extLst>
      <p:ext uri="{BB962C8B-B14F-4D97-AF65-F5344CB8AC3E}">
        <p14:creationId xmlns:p14="http://schemas.microsoft.com/office/powerpoint/2010/main" val="170614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CF8CC-3F37-CC4F-A670-3A2145E11161}"/>
              </a:ext>
            </a:extLst>
          </p:cNvPr>
          <p:cNvSpPr>
            <a:spLocks noGrp="1"/>
          </p:cNvSpPr>
          <p:nvPr>
            <p:ph type="title"/>
          </p:nvPr>
        </p:nvSpPr>
        <p:spPr/>
        <p:txBody>
          <a:bodyPr/>
          <a:lstStyle/>
          <a:p>
            <a:r>
              <a:rPr lang="en-US" dirty="0"/>
              <a:t>Increasing Diversity</a:t>
            </a:r>
          </a:p>
        </p:txBody>
      </p:sp>
      <p:sp>
        <p:nvSpPr>
          <p:cNvPr id="3" name="Content Placeholder 2">
            <a:extLst>
              <a:ext uri="{FF2B5EF4-FFF2-40B4-BE49-F238E27FC236}">
                <a16:creationId xmlns:a16="http://schemas.microsoft.com/office/drawing/2014/main" xmlns="" id="{F131EC79-8084-BB41-82B5-532570E0C84B}"/>
              </a:ext>
            </a:extLst>
          </p:cNvPr>
          <p:cNvSpPr>
            <a:spLocks noGrp="1"/>
          </p:cNvSpPr>
          <p:nvPr>
            <p:ph idx="1"/>
          </p:nvPr>
        </p:nvSpPr>
        <p:spPr/>
        <p:txBody>
          <a:bodyPr>
            <a:normAutofit fontScale="92500" lnSpcReduction="10000"/>
          </a:bodyPr>
          <a:lstStyle/>
          <a:p>
            <a:r>
              <a:rPr lang="en-US" dirty="0"/>
              <a:t>Challenges:</a:t>
            </a:r>
          </a:p>
          <a:p>
            <a:pPr lvl="1"/>
            <a:r>
              <a:rPr lang="en-US" dirty="0"/>
              <a:t>Due to historical systemic oppression of non-white and non-male composers, there simply is not the same breadth of possible music to teach from the 17</a:t>
            </a:r>
            <a:r>
              <a:rPr lang="en-US" baseline="30000" dirty="0"/>
              <a:t>th</a:t>
            </a:r>
            <a:r>
              <a:rPr lang="en-US" dirty="0"/>
              <a:t>, 18</a:t>
            </a:r>
            <a:r>
              <a:rPr lang="en-US" baseline="30000" dirty="0"/>
              <a:t>th</a:t>
            </a:r>
            <a:r>
              <a:rPr lang="en-US" dirty="0"/>
              <a:t>, and 19</a:t>
            </a:r>
            <a:r>
              <a:rPr lang="en-US" baseline="30000" dirty="0"/>
              <a:t>th</a:t>
            </a:r>
            <a:r>
              <a:rPr lang="en-US" dirty="0"/>
              <a:t> centuries by non-white, non-male, non-European composers</a:t>
            </a:r>
          </a:p>
          <a:p>
            <a:pPr lvl="2"/>
            <a:r>
              <a:rPr lang="en-US" dirty="0"/>
              <a:t>Furthermore, what music there is is often unpublished or out of print</a:t>
            </a:r>
          </a:p>
          <a:p>
            <a:pPr lvl="1"/>
            <a:r>
              <a:rPr lang="en-US" dirty="0"/>
              <a:t>Similarly, composers from these oppressed groups tended towards other musical activities that are less useful for teaching classical piano</a:t>
            </a:r>
          </a:p>
          <a:p>
            <a:pPr lvl="2"/>
            <a:r>
              <a:rPr lang="en-US" dirty="0"/>
              <a:t>Many focused on their performing</a:t>
            </a:r>
          </a:p>
          <a:p>
            <a:pPr lvl="2"/>
            <a:r>
              <a:rPr lang="en-US" dirty="0"/>
              <a:t>As composers, many moved towards other genres (jazz, folk, popular music) that are their own separate disciplines</a:t>
            </a:r>
          </a:p>
        </p:txBody>
      </p:sp>
    </p:spTree>
    <p:extLst>
      <p:ext uri="{BB962C8B-B14F-4D97-AF65-F5344CB8AC3E}">
        <p14:creationId xmlns:p14="http://schemas.microsoft.com/office/powerpoint/2010/main" val="410789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B19A9-7249-C04F-8A5F-87C0E8161BB7}"/>
              </a:ext>
            </a:extLst>
          </p:cNvPr>
          <p:cNvSpPr>
            <a:spLocks noGrp="1"/>
          </p:cNvSpPr>
          <p:nvPr>
            <p:ph type="title"/>
          </p:nvPr>
        </p:nvSpPr>
        <p:spPr/>
        <p:txBody>
          <a:bodyPr/>
          <a:lstStyle/>
          <a:p>
            <a:r>
              <a:rPr lang="en-US" dirty="0"/>
              <a:t>Increasing Diversity</a:t>
            </a:r>
          </a:p>
        </p:txBody>
      </p:sp>
      <p:sp>
        <p:nvSpPr>
          <p:cNvPr id="3" name="Content Placeholder 2">
            <a:extLst>
              <a:ext uri="{FF2B5EF4-FFF2-40B4-BE49-F238E27FC236}">
                <a16:creationId xmlns:a16="http://schemas.microsoft.com/office/drawing/2014/main" xmlns="" id="{4B0E8BF2-4F9C-7742-9A4F-F151BAE2FD75}"/>
              </a:ext>
            </a:extLst>
          </p:cNvPr>
          <p:cNvSpPr>
            <a:spLocks noGrp="1"/>
          </p:cNvSpPr>
          <p:nvPr>
            <p:ph idx="1"/>
          </p:nvPr>
        </p:nvSpPr>
        <p:spPr/>
        <p:txBody>
          <a:bodyPr/>
          <a:lstStyle/>
          <a:p>
            <a:r>
              <a:rPr lang="en-US" dirty="0"/>
              <a:t>Challenges, continued:</a:t>
            </a:r>
          </a:p>
          <a:p>
            <a:pPr lvl="1"/>
            <a:r>
              <a:rPr lang="en-US" dirty="0"/>
              <a:t>Much of the </a:t>
            </a:r>
            <a:r>
              <a:rPr lang="en-US" i="1" dirty="0"/>
              <a:t>classical</a:t>
            </a:r>
            <a:r>
              <a:rPr lang="en-US" dirty="0"/>
              <a:t> music composed by oppressed composers is from the 20</a:t>
            </a:r>
            <a:r>
              <a:rPr lang="en-US" baseline="30000" dirty="0"/>
              <a:t>th</a:t>
            </a:r>
            <a:r>
              <a:rPr lang="en-US" dirty="0"/>
              <a:t> and 21</a:t>
            </a:r>
            <a:r>
              <a:rPr lang="en-US" baseline="30000" dirty="0"/>
              <a:t>st</a:t>
            </a:r>
            <a:r>
              <a:rPr lang="en-US" dirty="0"/>
              <a:t> centuries and is often quite difficult to play (beyond level 10) and/or is in very modern, often atonal styles</a:t>
            </a:r>
          </a:p>
          <a:p>
            <a:pPr lvl="2"/>
            <a:r>
              <a:rPr lang="en-US" dirty="0"/>
              <a:t>Even if you like thorny, dissonant modern music (which I sure do!), it is music for truly advanced students only in most cases</a:t>
            </a:r>
          </a:p>
          <a:p>
            <a:pPr lvl="1"/>
            <a:r>
              <a:rPr lang="en-US" dirty="0"/>
              <a:t>It is important to avoid </a:t>
            </a:r>
            <a:r>
              <a:rPr lang="en-US" i="1" dirty="0"/>
              <a:t>tokenism</a:t>
            </a:r>
            <a:r>
              <a:rPr lang="en-US" dirty="0"/>
              <a:t> when introducing music by oppressed composers</a:t>
            </a:r>
          </a:p>
          <a:p>
            <a:pPr lvl="1"/>
            <a:endParaRPr lang="en-US" dirty="0"/>
          </a:p>
        </p:txBody>
      </p:sp>
    </p:spTree>
    <p:extLst>
      <p:ext uri="{BB962C8B-B14F-4D97-AF65-F5344CB8AC3E}">
        <p14:creationId xmlns:p14="http://schemas.microsoft.com/office/powerpoint/2010/main" val="19820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CD9BE-23AD-6D4A-BC6F-E44354F9A3C2}"/>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xmlns="" id="{351FCCFA-BF6D-5F41-989D-B869ADBE11EE}"/>
              </a:ext>
            </a:extLst>
          </p:cNvPr>
          <p:cNvSpPr>
            <a:spLocks noGrp="1"/>
          </p:cNvSpPr>
          <p:nvPr>
            <p:ph idx="1"/>
          </p:nvPr>
        </p:nvSpPr>
        <p:spPr/>
        <p:txBody>
          <a:bodyPr/>
          <a:lstStyle/>
          <a:p>
            <a:r>
              <a:rPr lang="en-US" dirty="0"/>
              <a:t>This talk is based on the situation in the United States.</a:t>
            </a:r>
          </a:p>
          <a:p>
            <a:pPr lvl="1"/>
            <a:r>
              <a:rPr lang="en-US" dirty="0"/>
              <a:t>Other nations have different versions of these problems than we do.</a:t>
            </a:r>
          </a:p>
          <a:p>
            <a:r>
              <a:rPr lang="en-US" dirty="0"/>
              <a:t>Speaking to issues faced by music teachers, not famous musicians, prominent artistic organizations, or the recording industry.</a:t>
            </a:r>
          </a:p>
          <a:p>
            <a:endParaRPr lang="en-US" dirty="0"/>
          </a:p>
        </p:txBody>
      </p:sp>
    </p:spTree>
    <p:extLst>
      <p:ext uri="{BB962C8B-B14F-4D97-AF65-F5344CB8AC3E}">
        <p14:creationId xmlns:p14="http://schemas.microsoft.com/office/powerpoint/2010/main" val="418017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ABECB-5D4C-184E-97C7-7F79DFCAA5C9}"/>
              </a:ext>
            </a:extLst>
          </p:cNvPr>
          <p:cNvSpPr>
            <a:spLocks noGrp="1"/>
          </p:cNvSpPr>
          <p:nvPr>
            <p:ph type="title"/>
          </p:nvPr>
        </p:nvSpPr>
        <p:spPr/>
        <p:txBody>
          <a:bodyPr/>
          <a:lstStyle/>
          <a:p>
            <a:r>
              <a:rPr lang="en-US" dirty="0"/>
              <a:t>Tokenism</a:t>
            </a:r>
          </a:p>
        </p:txBody>
      </p:sp>
      <p:sp>
        <p:nvSpPr>
          <p:cNvPr id="3" name="Content Placeholder 2">
            <a:extLst>
              <a:ext uri="{FF2B5EF4-FFF2-40B4-BE49-F238E27FC236}">
                <a16:creationId xmlns:a16="http://schemas.microsoft.com/office/drawing/2014/main" xmlns="" id="{3CAA886E-D965-524F-9783-F8D1EED7883E}"/>
              </a:ext>
            </a:extLst>
          </p:cNvPr>
          <p:cNvSpPr>
            <a:spLocks noGrp="1"/>
          </p:cNvSpPr>
          <p:nvPr>
            <p:ph idx="1"/>
          </p:nvPr>
        </p:nvSpPr>
        <p:spPr/>
        <p:txBody>
          <a:bodyPr/>
          <a:lstStyle/>
          <a:p>
            <a:r>
              <a:rPr lang="en-US" dirty="0"/>
              <a:t>Tokenism is a shallow or perfunctory effort to be inclusive.</a:t>
            </a:r>
          </a:p>
          <a:p>
            <a:pPr lvl="1"/>
            <a:r>
              <a:rPr lang="en-US" dirty="0"/>
              <a:t>It can refer both to the </a:t>
            </a:r>
            <a:r>
              <a:rPr lang="en-US" i="1" dirty="0"/>
              <a:t>quantity </a:t>
            </a:r>
            <a:r>
              <a:rPr lang="en-US" dirty="0"/>
              <a:t>of inclusion and the </a:t>
            </a:r>
            <a:r>
              <a:rPr lang="en-US" i="1" dirty="0"/>
              <a:t>framing</a:t>
            </a:r>
            <a:r>
              <a:rPr lang="en-US" dirty="0"/>
              <a:t> of such inclusiveness.</a:t>
            </a:r>
          </a:p>
          <a:p>
            <a:r>
              <a:rPr lang="en-US" dirty="0"/>
              <a:t>Classical piano music’s history of exclusion of non-white, non-male, non-European composers, makes it difficult to reach a parity of representation</a:t>
            </a:r>
          </a:p>
          <a:p>
            <a:r>
              <a:rPr lang="en-US" dirty="0"/>
              <a:t>Because of this, it is even more important that music by oppressed composers be included in thoughtful, meaningful ways</a:t>
            </a:r>
          </a:p>
        </p:txBody>
      </p:sp>
    </p:spTree>
    <p:extLst>
      <p:ext uri="{BB962C8B-B14F-4D97-AF65-F5344CB8AC3E}">
        <p14:creationId xmlns:p14="http://schemas.microsoft.com/office/powerpoint/2010/main" val="1905375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611A4-4D37-8342-8C64-58CAAFF12D1F}"/>
              </a:ext>
            </a:extLst>
          </p:cNvPr>
          <p:cNvSpPr>
            <a:spLocks noGrp="1"/>
          </p:cNvSpPr>
          <p:nvPr>
            <p:ph type="title"/>
          </p:nvPr>
        </p:nvSpPr>
        <p:spPr/>
        <p:txBody>
          <a:bodyPr>
            <a:normAutofit fontScale="90000"/>
          </a:bodyPr>
          <a:lstStyle/>
          <a:p>
            <a:r>
              <a:rPr lang="en-US" dirty="0"/>
              <a:t>Selected Scores for Teaching Music By Historically Oppressed Composers</a:t>
            </a:r>
            <a:br>
              <a:rPr lang="en-US" dirty="0"/>
            </a:br>
            <a:endParaRPr lang="en-US" dirty="0"/>
          </a:p>
        </p:txBody>
      </p:sp>
      <p:sp>
        <p:nvSpPr>
          <p:cNvPr id="3" name="Content Placeholder 2">
            <a:extLst>
              <a:ext uri="{FF2B5EF4-FFF2-40B4-BE49-F238E27FC236}">
                <a16:creationId xmlns:a16="http://schemas.microsoft.com/office/drawing/2014/main" xmlns="" id="{B6C1F6AF-B0B5-784B-8862-935E293221EA}"/>
              </a:ext>
            </a:extLst>
          </p:cNvPr>
          <p:cNvSpPr>
            <a:spLocks noGrp="1"/>
          </p:cNvSpPr>
          <p:nvPr>
            <p:ph idx="1"/>
          </p:nvPr>
        </p:nvSpPr>
        <p:spPr/>
        <p:txBody>
          <a:bodyPr>
            <a:normAutofit fontScale="77500" lnSpcReduction="20000"/>
          </a:bodyPr>
          <a:lstStyle/>
          <a:p>
            <a:r>
              <a:rPr lang="en-US" dirty="0"/>
              <a:t>(note: all the music here is intermediate or harder)</a:t>
            </a:r>
          </a:p>
          <a:p>
            <a:r>
              <a:rPr lang="en-US" dirty="0"/>
              <a:t>Women Composers in History: 18 Intermediate to Late Intermediate Piano Pieces by 8 Composers. Gail Smith, editor. Published by Hal Leonard.</a:t>
            </a:r>
          </a:p>
          <a:p>
            <a:r>
              <a:rPr lang="en-US" dirty="0"/>
              <a:t>Black Woman Composers: A Century of Piano Music (1893-1990). Helen Walker-Hill, editor. Published by Hildegard Publishing Company (</a:t>
            </a:r>
            <a:r>
              <a:rPr lang="en-US" dirty="0" err="1"/>
              <a:t>www.hildegard.com</a:t>
            </a:r>
            <a:r>
              <a:rPr lang="en-US" dirty="0"/>
              <a:t>).</a:t>
            </a:r>
          </a:p>
          <a:p>
            <a:r>
              <a:rPr lang="en-US" dirty="0"/>
              <a:t>American Women Composers: Piano Music from 1865-1915. Sylvia Glickman, editor. Published by Hildegard Publishing Company (</a:t>
            </a:r>
            <a:r>
              <a:rPr lang="en-US" dirty="0" err="1"/>
              <a:t>www.hildegard.com</a:t>
            </a:r>
            <a:r>
              <a:rPr lang="en-US" dirty="0"/>
              <a:t>).</a:t>
            </a:r>
          </a:p>
          <a:p>
            <a:r>
              <a:rPr lang="en-US" dirty="0"/>
              <a:t>Piano Music of Africa and the African Diaspora, vol. 1-5. William H. Chapman </a:t>
            </a:r>
            <a:r>
              <a:rPr lang="en-US" dirty="0" err="1"/>
              <a:t>Nyaho</a:t>
            </a:r>
            <a:r>
              <a:rPr lang="en-US" dirty="0"/>
              <a:t>, editor. Published by Oxford University Press.</a:t>
            </a:r>
          </a:p>
          <a:p>
            <a:r>
              <a:rPr lang="en-US" dirty="0"/>
              <a:t>	Vol. 1 is intermediate, Vol. 2 late intermediate, Vol. 3 early advanced, Vols. 4 and 5 advanced.</a:t>
            </a:r>
          </a:p>
        </p:txBody>
      </p:sp>
    </p:spTree>
    <p:extLst>
      <p:ext uri="{BB962C8B-B14F-4D97-AF65-F5344CB8AC3E}">
        <p14:creationId xmlns:p14="http://schemas.microsoft.com/office/powerpoint/2010/main" val="1836701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04DAC-A1DF-3549-A99F-37FD435AB247}"/>
              </a:ext>
            </a:extLst>
          </p:cNvPr>
          <p:cNvSpPr>
            <a:spLocks noGrp="1"/>
          </p:cNvSpPr>
          <p:nvPr>
            <p:ph type="title"/>
          </p:nvPr>
        </p:nvSpPr>
        <p:spPr/>
        <p:txBody>
          <a:bodyPr/>
          <a:lstStyle/>
          <a:p>
            <a:r>
              <a:rPr lang="en-US" dirty="0"/>
              <a:t>How We Frame Music Matters</a:t>
            </a:r>
          </a:p>
        </p:txBody>
      </p:sp>
      <p:sp>
        <p:nvSpPr>
          <p:cNvPr id="3" name="Content Placeholder 2">
            <a:extLst>
              <a:ext uri="{FF2B5EF4-FFF2-40B4-BE49-F238E27FC236}">
                <a16:creationId xmlns:a16="http://schemas.microsoft.com/office/drawing/2014/main" xmlns="" id="{DC46A4DF-DF90-F84D-847A-C3431DDD6B9F}"/>
              </a:ext>
            </a:extLst>
          </p:cNvPr>
          <p:cNvSpPr>
            <a:spLocks noGrp="1"/>
          </p:cNvSpPr>
          <p:nvPr>
            <p:ph idx="1"/>
          </p:nvPr>
        </p:nvSpPr>
        <p:spPr/>
        <p:txBody>
          <a:bodyPr/>
          <a:lstStyle/>
          <a:p>
            <a:r>
              <a:rPr lang="en-US" dirty="0"/>
              <a:t>Racist/misogynistic/colonialist ideas hide and are often disguised as other types of ideas, such as</a:t>
            </a:r>
          </a:p>
          <a:p>
            <a:pPr lvl="1"/>
            <a:r>
              <a:rPr lang="en-US" dirty="0"/>
              <a:t>Common sense</a:t>
            </a:r>
          </a:p>
          <a:p>
            <a:pPr lvl="1"/>
            <a:r>
              <a:rPr lang="en-US" dirty="0"/>
              <a:t>Historical “facts”</a:t>
            </a:r>
          </a:p>
          <a:p>
            <a:pPr lvl="1"/>
            <a:r>
              <a:rPr lang="en-US" dirty="0"/>
              <a:t>Aesthetic or ontological assertions</a:t>
            </a:r>
          </a:p>
        </p:txBody>
      </p:sp>
    </p:spTree>
    <p:extLst>
      <p:ext uri="{BB962C8B-B14F-4D97-AF65-F5344CB8AC3E}">
        <p14:creationId xmlns:p14="http://schemas.microsoft.com/office/powerpoint/2010/main" val="1112498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EC0C149B-F618-934A-BDE4-FFD0B3EF369C}"/>
              </a:ext>
            </a:extLst>
          </p:cNvPr>
          <p:cNvSpPr>
            <a:spLocks noGrp="1"/>
          </p:cNvSpPr>
          <p:nvPr>
            <p:ph type="title"/>
          </p:nvPr>
        </p:nvSpPr>
        <p:spPr>
          <a:xfrm>
            <a:off x="1055599" y="1055077"/>
            <a:ext cx="2532909" cy="4794578"/>
          </a:xfrm>
        </p:spPr>
        <p:txBody>
          <a:bodyPr>
            <a:normAutofit/>
          </a:bodyPr>
          <a:lstStyle/>
          <a:p>
            <a:r>
              <a:rPr lang="en-US">
                <a:solidFill>
                  <a:srgbClr val="262626"/>
                </a:solidFill>
              </a:rPr>
              <a:t>Examples</a:t>
            </a:r>
          </a:p>
        </p:txBody>
      </p:sp>
      <p:sp useBgFill="1">
        <p:nvSpPr>
          <p:cNvPr id="40" name="Rectangle 39">
            <a:extLst>
              <a:ext uri="{FF2B5EF4-FFF2-40B4-BE49-F238E27FC236}">
                <a16:creationId xmlns:a16="http://schemas.microsoft.com/office/drawing/2014/main" xmlns=""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2">
            <a:extLst>
              <a:ext uri="{FF2B5EF4-FFF2-40B4-BE49-F238E27FC236}">
                <a16:creationId xmlns:a16="http://schemas.microsoft.com/office/drawing/2014/main" xmlns="" id="{6D9DA314-DE47-4E1B-B0CF-A0DC53A524C4}"/>
              </a:ext>
            </a:extLst>
          </p:cNvPr>
          <p:cNvGraphicFramePr>
            <a:graphicFrameLocks noGrp="1"/>
          </p:cNvGraphicFramePr>
          <p:nvPr>
            <p:ph idx="1"/>
            <p:extLst>
              <p:ext uri="{D42A27DB-BD31-4B8C-83A1-F6EECF244321}">
                <p14:modId xmlns:p14="http://schemas.microsoft.com/office/powerpoint/2010/main" val="55258067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20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22F97-20C8-0A4E-A688-EEF93DAF39F8}"/>
              </a:ext>
            </a:extLst>
          </p:cNvPr>
          <p:cNvSpPr>
            <a:spLocks noGrp="1"/>
          </p:cNvSpPr>
          <p:nvPr>
            <p:ph type="title"/>
          </p:nvPr>
        </p:nvSpPr>
        <p:spPr/>
        <p:txBody>
          <a:bodyPr/>
          <a:lstStyle/>
          <a:p>
            <a:r>
              <a:rPr lang="en-US" dirty="0"/>
              <a:t>Music as Universal Language</a:t>
            </a:r>
          </a:p>
        </p:txBody>
      </p:sp>
      <p:sp>
        <p:nvSpPr>
          <p:cNvPr id="3" name="Content Placeholder 2">
            <a:extLst>
              <a:ext uri="{FF2B5EF4-FFF2-40B4-BE49-F238E27FC236}">
                <a16:creationId xmlns:a16="http://schemas.microsoft.com/office/drawing/2014/main" xmlns="" id="{B3D7A54D-DBA2-9541-AFC1-DEF9139A1081}"/>
              </a:ext>
            </a:extLst>
          </p:cNvPr>
          <p:cNvSpPr>
            <a:spLocks noGrp="1"/>
          </p:cNvSpPr>
          <p:nvPr>
            <p:ph idx="1"/>
          </p:nvPr>
        </p:nvSpPr>
        <p:spPr/>
        <p:txBody>
          <a:bodyPr>
            <a:normAutofit/>
          </a:bodyPr>
          <a:lstStyle/>
          <a:p>
            <a:r>
              <a:rPr lang="en-US" dirty="0"/>
              <a:t>When we say this, we are implying:</a:t>
            </a:r>
          </a:p>
          <a:p>
            <a:pPr lvl="1"/>
            <a:r>
              <a:rPr lang="en-US" dirty="0"/>
              <a:t>“Music” means Western classical/tonal music, excluding other </a:t>
            </a:r>
            <a:r>
              <a:rPr lang="en-US" dirty="0" err="1"/>
              <a:t>musics</a:t>
            </a:r>
            <a:endParaRPr lang="en-US" dirty="0"/>
          </a:p>
          <a:p>
            <a:pPr lvl="1"/>
            <a:r>
              <a:rPr lang="en-US" dirty="0"/>
              <a:t>“Language” means that music should make sense easily to everyone and mean the same things, excluding those from other cultures and those with less education</a:t>
            </a:r>
          </a:p>
          <a:p>
            <a:pPr lvl="1"/>
            <a:r>
              <a:rPr lang="en-US" dirty="0"/>
              <a:t>“Universal” excludes everything that is challenging to understand as “not music”</a:t>
            </a:r>
          </a:p>
          <a:p>
            <a:pPr lvl="1"/>
            <a:r>
              <a:rPr lang="en-US" dirty="0"/>
              <a:t>“Universal” excludes women, non-white people, and non-Europeans</a:t>
            </a:r>
          </a:p>
          <a:p>
            <a:endParaRPr lang="en-US" dirty="0"/>
          </a:p>
        </p:txBody>
      </p:sp>
    </p:spTree>
    <p:extLst>
      <p:ext uri="{BB962C8B-B14F-4D97-AF65-F5344CB8AC3E}">
        <p14:creationId xmlns:p14="http://schemas.microsoft.com/office/powerpoint/2010/main" val="2476908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22F97-20C8-0A4E-A688-EEF93DAF39F8}"/>
              </a:ext>
            </a:extLst>
          </p:cNvPr>
          <p:cNvSpPr>
            <a:spLocks noGrp="1"/>
          </p:cNvSpPr>
          <p:nvPr>
            <p:ph type="title"/>
          </p:nvPr>
        </p:nvSpPr>
        <p:spPr/>
        <p:txBody>
          <a:bodyPr/>
          <a:lstStyle/>
          <a:p>
            <a:r>
              <a:rPr lang="en-US" dirty="0"/>
              <a:t>Music as Universal Language</a:t>
            </a:r>
          </a:p>
        </p:txBody>
      </p:sp>
      <p:sp>
        <p:nvSpPr>
          <p:cNvPr id="3" name="Content Placeholder 2">
            <a:extLst>
              <a:ext uri="{FF2B5EF4-FFF2-40B4-BE49-F238E27FC236}">
                <a16:creationId xmlns:a16="http://schemas.microsoft.com/office/drawing/2014/main" xmlns="" id="{B3D7A54D-DBA2-9541-AFC1-DEF9139A1081}"/>
              </a:ext>
            </a:extLst>
          </p:cNvPr>
          <p:cNvSpPr>
            <a:spLocks noGrp="1"/>
          </p:cNvSpPr>
          <p:nvPr>
            <p:ph idx="1"/>
          </p:nvPr>
        </p:nvSpPr>
        <p:spPr/>
        <p:txBody>
          <a:bodyPr>
            <a:normAutofit lnSpcReduction="10000"/>
          </a:bodyPr>
          <a:lstStyle/>
          <a:p>
            <a:r>
              <a:rPr lang="en-US" dirty="0"/>
              <a:t>How we should talk about this instead</a:t>
            </a:r>
          </a:p>
          <a:p>
            <a:pPr lvl="1"/>
            <a:r>
              <a:rPr lang="en-US" dirty="0"/>
              <a:t>Musical style and harmonic systems are different from culture to culture</a:t>
            </a:r>
          </a:p>
          <a:p>
            <a:pPr lvl="1"/>
            <a:r>
              <a:rPr lang="en-US" dirty="0"/>
              <a:t>No musical culture is superior to any other culture</a:t>
            </a:r>
          </a:p>
          <a:p>
            <a:pPr lvl="1"/>
            <a:r>
              <a:rPr lang="en-US" dirty="0"/>
              <a:t>Musical understanding is learned like our spoken languages (which also feel “natural” to us)</a:t>
            </a:r>
          </a:p>
          <a:p>
            <a:pPr lvl="1"/>
            <a:r>
              <a:rPr lang="en-US" dirty="0"/>
              <a:t>Western music seems “universal” because of the legacy of colonialism having spread this music around the world, often in explicit reeducation schools and camps</a:t>
            </a:r>
          </a:p>
          <a:p>
            <a:pPr lvl="1"/>
            <a:r>
              <a:rPr lang="en-US" dirty="0"/>
              <a:t>The effects of colonialism have been extended by globalization and the ubiquity of Western popular music and Western film music</a:t>
            </a:r>
          </a:p>
        </p:txBody>
      </p:sp>
    </p:spTree>
    <p:extLst>
      <p:ext uri="{BB962C8B-B14F-4D97-AF65-F5344CB8AC3E}">
        <p14:creationId xmlns:p14="http://schemas.microsoft.com/office/powerpoint/2010/main" val="2687982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22F97-20C8-0A4E-A688-EEF93DAF39F8}"/>
              </a:ext>
            </a:extLst>
          </p:cNvPr>
          <p:cNvSpPr>
            <a:spLocks noGrp="1"/>
          </p:cNvSpPr>
          <p:nvPr>
            <p:ph type="title"/>
          </p:nvPr>
        </p:nvSpPr>
        <p:spPr/>
        <p:txBody>
          <a:bodyPr/>
          <a:lstStyle/>
          <a:p>
            <a:r>
              <a:rPr lang="en-US" dirty="0"/>
              <a:t>Music as Universal Language</a:t>
            </a:r>
          </a:p>
        </p:txBody>
      </p:sp>
      <p:sp>
        <p:nvSpPr>
          <p:cNvPr id="3" name="Content Placeholder 2">
            <a:extLst>
              <a:ext uri="{FF2B5EF4-FFF2-40B4-BE49-F238E27FC236}">
                <a16:creationId xmlns:a16="http://schemas.microsoft.com/office/drawing/2014/main" xmlns="" id="{B3D7A54D-DBA2-9541-AFC1-DEF9139A1081}"/>
              </a:ext>
            </a:extLst>
          </p:cNvPr>
          <p:cNvSpPr>
            <a:spLocks noGrp="1"/>
          </p:cNvSpPr>
          <p:nvPr>
            <p:ph idx="1"/>
          </p:nvPr>
        </p:nvSpPr>
        <p:spPr/>
        <p:txBody>
          <a:bodyPr>
            <a:normAutofit/>
          </a:bodyPr>
          <a:lstStyle/>
          <a:p>
            <a:r>
              <a:rPr lang="en-US" dirty="0"/>
              <a:t>Who controls what music means?</a:t>
            </a:r>
          </a:p>
          <a:p>
            <a:pPr lvl="1"/>
            <a:r>
              <a:rPr lang="en-US" dirty="0"/>
              <a:t>Example: Beethoven’s Fifth Symphony is commonly understood to be about “overcoming fate”.</a:t>
            </a:r>
          </a:p>
          <a:p>
            <a:pPr lvl="1"/>
            <a:r>
              <a:rPr lang="en-US" dirty="0"/>
              <a:t>This meaning was created by various white European and American men over the 19</a:t>
            </a:r>
            <a:r>
              <a:rPr lang="en-US" baseline="30000" dirty="0"/>
              <a:t>th</a:t>
            </a:r>
            <a:r>
              <a:rPr lang="en-US" dirty="0"/>
              <a:t> century and favors their perspectives and interests.</a:t>
            </a:r>
          </a:p>
          <a:p>
            <a:pPr lvl="1"/>
            <a:r>
              <a:rPr lang="en-US" dirty="0"/>
              <a:t>Any musical experience means different things for different people </a:t>
            </a:r>
            <a:r>
              <a:rPr lang="en-US" i="1" dirty="0"/>
              <a:t>and indeed never cannot do so.</a:t>
            </a:r>
          </a:p>
          <a:p>
            <a:pPr lvl="1"/>
            <a:r>
              <a:rPr lang="en-US" dirty="0"/>
              <a:t>Music is a </a:t>
            </a:r>
            <a:r>
              <a:rPr lang="en-US" i="1" dirty="0"/>
              <a:t>communal experience with individual interpretations</a:t>
            </a:r>
            <a:r>
              <a:rPr lang="en-US" dirty="0"/>
              <a:t>.</a:t>
            </a:r>
          </a:p>
          <a:p>
            <a:pPr lvl="1"/>
            <a:endParaRPr lang="en-US" dirty="0"/>
          </a:p>
        </p:txBody>
      </p:sp>
    </p:spTree>
    <p:extLst>
      <p:ext uri="{BB962C8B-B14F-4D97-AF65-F5344CB8AC3E}">
        <p14:creationId xmlns:p14="http://schemas.microsoft.com/office/powerpoint/2010/main" val="2299933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D6A26-3D2F-5E46-8545-8328C49D622F}"/>
              </a:ext>
            </a:extLst>
          </p:cNvPr>
          <p:cNvSpPr>
            <a:spLocks noGrp="1"/>
          </p:cNvSpPr>
          <p:nvPr>
            <p:ph type="title"/>
          </p:nvPr>
        </p:nvSpPr>
        <p:spPr/>
        <p:txBody>
          <a:bodyPr/>
          <a:lstStyle/>
          <a:p>
            <a:r>
              <a:rPr lang="en-US" dirty="0"/>
              <a:t>Music as Universal Language</a:t>
            </a:r>
          </a:p>
        </p:txBody>
      </p:sp>
      <p:sp>
        <p:nvSpPr>
          <p:cNvPr id="3" name="Content Placeholder 2">
            <a:extLst>
              <a:ext uri="{FF2B5EF4-FFF2-40B4-BE49-F238E27FC236}">
                <a16:creationId xmlns:a16="http://schemas.microsoft.com/office/drawing/2014/main" xmlns="" id="{FC20073D-4B4F-3147-8F97-CCA374AC6610}"/>
              </a:ext>
            </a:extLst>
          </p:cNvPr>
          <p:cNvSpPr>
            <a:spLocks noGrp="1"/>
          </p:cNvSpPr>
          <p:nvPr>
            <p:ph idx="1"/>
          </p:nvPr>
        </p:nvSpPr>
        <p:spPr/>
        <p:txBody>
          <a:bodyPr/>
          <a:lstStyle/>
          <a:p>
            <a:r>
              <a:rPr lang="en-US" dirty="0"/>
              <a:t>Way forward: Allow for diverse and divergent interpretations of music, especially from any students from Target Rank groups.</a:t>
            </a:r>
          </a:p>
          <a:p>
            <a:pPr lvl="1"/>
            <a:r>
              <a:rPr lang="en-US" dirty="0"/>
              <a:t>The “emotion” in music is really </a:t>
            </a:r>
            <a:r>
              <a:rPr lang="en-US" i="1" dirty="0"/>
              <a:t>affect</a:t>
            </a:r>
            <a:r>
              <a:rPr lang="en-US" dirty="0"/>
              <a:t>: a depiction of an emotion. Our reaction to affect can vary widely based on our own personal experiences.</a:t>
            </a:r>
          </a:p>
          <a:p>
            <a:pPr lvl="1"/>
            <a:r>
              <a:rPr lang="en-US" dirty="0"/>
              <a:t>Unless we are hearing impaired, we are all receiving the same sound waves, but the stuff in our heads and in our histories will lead to us have very different reactions to music.</a:t>
            </a:r>
          </a:p>
          <a:p>
            <a:pPr lvl="1"/>
            <a:r>
              <a:rPr lang="en-US" dirty="0"/>
              <a:t>Resist “correcting” your students about what they feel or understand about music.</a:t>
            </a:r>
          </a:p>
          <a:p>
            <a:pPr lvl="1"/>
            <a:endParaRPr lang="en-US" dirty="0"/>
          </a:p>
        </p:txBody>
      </p:sp>
    </p:spTree>
    <p:extLst>
      <p:ext uri="{BB962C8B-B14F-4D97-AF65-F5344CB8AC3E}">
        <p14:creationId xmlns:p14="http://schemas.microsoft.com/office/powerpoint/2010/main" val="322346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EBA8B-DE61-B840-907D-961971D62997}"/>
              </a:ext>
            </a:extLst>
          </p:cNvPr>
          <p:cNvSpPr>
            <a:spLocks noGrp="1"/>
          </p:cNvSpPr>
          <p:nvPr>
            <p:ph type="title"/>
          </p:nvPr>
        </p:nvSpPr>
        <p:spPr/>
        <p:txBody>
          <a:bodyPr/>
          <a:lstStyle/>
          <a:p>
            <a:r>
              <a:rPr lang="en-US" dirty="0"/>
              <a:t>Music as Universal Language</a:t>
            </a:r>
          </a:p>
        </p:txBody>
      </p:sp>
      <p:sp>
        <p:nvSpPr>
          <p:cNvPr id="3" name="Content Placeholder 2">
            <a:extLst>
              <a:ext uri="{FF2B5EF4-FFF2-40B4-BE49-F238E27FC236}">
                <a16:creationId xmlns:a16="http://schemas.microsoft.com/office/drawing/2014/main" xmlns="" id="{715518A2-C3D0-9045-A5AD-7127C06F5564}"/>
              </a:ext>
            </a:extLst>
          </p:cNvPr>
          <p:cNvSpPr>
            <a:spLocks noGrp="1"/>
          </p:cNvSpPr>
          <p:nvPr>
            <p:ph idx="1"/>
          </p:nvPr>
        </p:nvSpPr>
        <p:spPr/>
        <p:txBody>
          <a:bodyPr/>
          <a:lstStyle/>
          <a:p>
            <a:r>
              <a:rPr lang="en-US" dirty="0"/>
              <a:t>Way forward: When discussing the meaning of music, put things in “I” statements rather than objective statements.</a:t>
            </a:r>
          </a:p>
          <a:p>
            <a:pPr lvl="1"/>
            <a:r>
              <a:rPr lang="en-US" dirty="0"/>
              <a:t>Example: “When I hear Chopin’s “Revolutionary” Étude, I feel that it is expressing Chopin’s feelings of loss and anger over Russia invading Poland.” rather than “Chopin’s “Revolutionary” Étude is about Chopin’s loss and anger over Russia invading Poland.”</a:t>
            </a:r>
          </a:p>
          <a:p>
            <a:pPr lvl="1"/>
            <a:r>
              <a:rPr lang="en-US" dirty="0"/>
              <a:t>You may think that some meanings are “objective”, but, as a composer, I can tell you that you can never really know what a composer’s inspiration </a:t>
            </a:r>
            <a:r>
              <a:rPr lang="en-US" i="1" dirty="0"/>
              <a:t>or</a:t>
            </a:r>
            <a:r>
              <a:rPr lang="en-US" dirty="0"/>
              <a:t> intention is.</a:t>
            </a:r>
          </a:p>
        </p:txBody>
      </p:sp>
    </p:spTree>
    <p:extLst>
      <p:ext uri="{BB962C8B-B14F-4D97-AF65-F5344CB8AC3E}">
        <p14:creationId xmlns:p14="http://schemas.microsoft.com/office/powerpoint/2010/main" val="227103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18E8E-B84F-E74F-BD8E-BBA770AEF18B}"/>
              </a:ext>
            </a:extLst>
          </p:cNvPr>
          <p:cNvSpPr>
            <a:spLocks noGrp="1"/>
          </p:cNvSpPr>
          <p:nvPr>
            <p:ph type="title"/>
          </p:nvPr>
        </p:nvSpPr>
        <p:spPr/>
        <p:txBody>
          <a:bodyPr/>
          <a:lstStyle/>
          <a:p>
            <a:r>
              <a:rPr lang="en-US" dirty="0"/>
              <a:t>Greatness and Genius</a:t>
            </a:r>
          </a:p>
        </p:txBody>
      </p:sp>
      <p:sp>
        <p:nvSpPr>
          <p:cNvPr id="3" name="Content Placeholder 2">
            <a:extLst>
              <a:ext uri="{FF2B5EF4-FFF2-40B4-BE49-F238E27FC236}">
                <a16:creationId xmlns:a16="http://schemas.microsoft.com/office/drawing/2014/main" xmlns="" id="{D03D81D3-6F0B-FF45-BE08-503F581DF8C7}"/>
              </a:ext>
            </a:extLst>
          </p:cNvPr>
          <p:cNvSpPr>
            <a:spLocks noGrp="1"/>
          </p:cNvSpPr>
          <p:nvPr>
            <p:ph idx="1"/>
          </p:nvPr>
        </p:nvSpPr>
        <p:spPr/>
        <p:txBody>
          <a:bodyPr/>
          <a:lstStyle/>
          <a:p>
            <a:r>
              <a:rPr lang="en-US" dirty="0"/>
              <a:t>At first glance, it might seem like an honor to consider someone Great or a Genius.</a:t>
            </a:r>
          </a:p>
          <a:p>
            <a:r>
              <a:rPr lang="en-US" dirty="0"/>
              <a:t>However, this idea is exclusionary because it supposes that some people can be so exceptional that no one else can reach their level.</a:t>
            </a:r>
          </a:p>
          <a:p>
            <a:r>
              <a:rPr lang="en-US" dirty="0"/>
              <a:t>The vast majority of Great People are white men.</a:t>
            </a:r>
          </a:p>
          <a:p>
            <a:r>
              <a:rPr lang="en-US" dirty="0"/>
              <a:t>The Cult of Greatness, the Cult of Genius, dehumanizes those we think of as Great.</a:t>
            </a:r>
          </a:p>
          <a:p>
            <a:endParaRPr lang="en-US" dirty="0"/>
          </a:p>
        </p:txBody>
      </p:sp>
    </p:spTree>
    <p:extLst>
      <p:ext uri="{BB962C8B-B14F-4D97-AF65-F5344CB8AC3E}">
        <p14:creationId xmlns:p14="http://schemas.microsoft.com/office/powerpoint/2010/main" val="303258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48411D5F-F787-1448-A454-1754C4BA8B27}"/>
              </a:ext>
            </a:extLst>
          </p:cNvPr>
          <p:cNvSpPr>
            <a:spLocks noGrp="1"/>
          </p:cNvSpPr>
          <p:nvPr>
            <p:ph type="title"/>
          </p:nvPr>
        </p:nvSpPr>
        <p:spPr>
          <a:xfrm>
            <a:off x="952108" y="954756"/>
            <a:ext cx="2730414" cy="4946003"/>
          </a:xfrm>
        </p:spPr>
        <p:txBody>
          <a:bodyPr>
            <a:normAutofit/>
          </a:bodyPr>
          <a:lstStyle/>
          <a:p>
            <a:r>
              <a:rPr lang="en-US">
                <a:solidFill>
                  <a:srgbClr val="FFFFFF"/>
                </a:solidFill>
              </a:rPr>
              <a:t>Scary Headlines, Social Posts, and Tweets</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DAB8092-087C-1648-B30D-1707483FEDD9}"/>
              </a:ext>
            </a:extLst>
          </p:cNvPr>
          <p:cNvSpPr>
            <a:spLocks noGrp="1"/>
          </p:cNvSpPr>
          <p:nvPr>
            <p:ph idx="1"/>
          </p:nvPr>
        </p:nvSpPr>
        <p:spPr>
          <a:xfrm>
            <a:off x="5140934" y="469900"/>
            <a:ext cx="5953630" cy="5405968"/>
          </a:xfrm>
        </p:spPr>
        <p:txBody>
          <a:bodyPr anchor="ctr">
            <a:normAutofit/>
          </a:bodyPr>
          <a:lstStyle/>
          <a:p>
            <a:r>
              <a:rPr lang="en-US" dirty="0"/>
              <a:t>In the past few years, we all have probably encountered ideas like:</a:t>
            </a:r>
          </a:p>
          <a:p>
            <a:pPr lvl="1"/>
            <a:r>
              <a:rPr lang="en-US" dirty="0"/>
              <a:t>#</a:t>
            </a:r>
            <a:r>
              <a:rPr lang="en-US" dirty="0" err="1"/>
              <a:t>cancelBeethoven</a:t>
            </a:r>
            <a:endParaRPr lang="en-US" dirty="0"/>
          </a:p>
          <a:p>
            <a:pPr lvl="1"/>
            <a:r>
              <a:rPr lang="en-US" dirty="0"/>
              <a:t>“Classical music has a whiteness problem.”</a:t>
            </a:r>
          </a:p>
          <a:p>
            <a:pPr lvl="1"/>
            <a:r>
              <a:rPr lang="en-US" dirty="0"/>
              <a:t>“There are too many white people in the piano world.”</a:t>
            </a:r>
          </a:p>
          <a:p>
            <a:r>
              <a:rPr lang="en-US" dirty="0"/>
              <a:t>Even if our own views are very progressive, as musicians trained in classical music who love classical music, these ideas can feel very threatening and painful.</a:t>
            </a:r>
          </a:p>
          <a:p>
            <a:endParaRPr lang="en-US" dirty="0"/>
          </a:p>
        </p:txBody>
      </p:sp>
    </p:spTree>
    <p:extLst>
      <p:ext uri="{BB962C8B-B14F-4D97-AF65-F5344CB8AC3E}">
        <p14:creationId xmlns:p14="http://schemas.microsoft.com/office/powerpoint/2010/main" val="2683971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18E8E-B84F-E74F-BD8E-BBA770AEF18B}"/>
              </a:ext>
            </a:extLst>
          </p:cNvPr>
          <p:cNvSpPr>
            <a:spLocks noGrp="1"/>
          </p:cNvSpPr>
          <p:nvPr>
            <p:ph type="title"/>
          </p:nvPr>
        </p:nvSpPr>
        <p:spPr/>
        <p:txBody>
          <a:bodyPr/>
          <a:lstStyle/>
          <a:p>
            <a:r>
              <a:rPr lang="en-US" dirty="0"/>
              <a:t>Greatness and Genius</a:t>
            </a:r>
          </a:p>
        </p:txBody>
      </p:sp>
      <p:sp>
        <p:nvSpPr>
          <p:cNvPr id="3" name="Content Placeholder 2">
            <a:extLst>
              <a:ext uri="{FF2B5EF4-FFF2-40B4-BE49-F238E27FC236}">
                <a16:creationId xmlns:a16="http://schemas.microsoft.com/office/drawing/2014/main" xmlns="" id="{D03D81D3-6F0B-FF45-BE08-503F581DF8C7}"/>
              </a:ext>
            </a:extLst>
          </p:cNvPr>
          <p:cNvSpPr>
            <a:spLocks noGrp="1"/>
          </p:cNvSpPr>
          <p:nvPr>
            <p:ph idx="1"/>
          </p:nvPr>
        </p:nvSpPr>
        <p:spPr/>
        <p:txBody>
          <a:bodyPr/>
          <a:lstStyle/>
          <a:p>
            <a:r>
              <a:rPr lang="en-US" dirty="0"/>
              <a:t>Greatness or Genius as an idea hides all the ways in which these people have depended upon </a:t>
            </a:r>
            <a:r>
              <a:rPr lang="en-US" i="1" dirty="0"/>
              <a:t>the work and support of others </a:t>
            </a:r>
            <a:r>
              <a:rPr lang="en-US" dirty="0"/>
              <a:t>in their accomplishments.</a:t>
            </a:r>
          </a:p>
          <a:p>
            <a:r>
              <a:rPr lang="en-US" dirty="0"/>
              <a:t>The further down the Rank ladder someone is, the less likely they are to be considered part of the Great person’s success.</a:t>
            </a:r>
          </a:p>
          <a:p>
            <a:r>
              <a:rPr lang="en-US" dirty="0"/>
              <a:t>Example: Without the people who milked cows and reaped harvests around Vienna, Beethoven would have starved to death.</a:t>
            </a:r>
          </a:p>
          <a:p>
            <a:endParaRPr lang="en-US" dirty="0"/>
          </a:p>
        </p:txBody>
      </p:sp>
    </p:spTree>
    <p:extLst>
      <p:ext uri="{BB962C8B-B14F-4D97-AF65-F5344CB8AC3E}">
        <p14:creationId xmlns:p14="http://schemas.microsoft.com/office/powerpoint/2010/main" val="3205660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A1485-A627-8C45-A302-2D95A351D25B}"/>
              </a:ext>
            </a:extLst>
          </p:cNvPr>
          <p:cNvSpPr>
            <a:spLocks noGrp="1"/>
          </p:cNvSpPr>
          <p:nvPr>
            <p:ph type="title"/>
          </p:nvPr>
        </p:nvSpPr>
        <p:spPr/>
        <p:txBody>
          <a:bodyPr/>
          <a:lstStyle/>
          <a:p>
            <a:r>
              <a:rPr lang="en-US" dirty="0"/>
              <a:t>Greatness and Genius</a:t>
            </a:r>
          </a:p>
        </p:txBody>
      </p:sp>
      <p:sp>
        <p:nvSpPr>
          <p:cNvPr id="3" name="Content Placeholder 2">
            <a:extLst>
              <a:ext uri="{FF2B5EF4-FFF2-40B4-BE49-F238E27FC236}">
                <a16:creationId xmlns:a16="http://schemas.microsoft.com/office/drawing/2014/main" xmlns="" id="{B0E3DDE9-FEF4-474D-8780-36E3B6404B74}"/>
              </a:ext>
            </a:extLst>
          </p:cNvPr>
          <p:cNvSpPr>
            <a:spLocks noGrp="1"/>
          </p:cNvSpPr>
          <p:nvPr>
            <p:ph idx="1"/>
          </p:nvPr>
        </p:nvSpPr>
        <p:spPr/>
        <p:txBody>
          <a:bodyPr/>
          <a:lstStyle/>
          <a:p>
            <a:r>
              <a:rPr lang="en-US" dirty="0"/>
              <a:t>Real justice lies in changing the unjust system, not replacing those who benefit by it.</a:t>
            </a:r>
          </a:p>
          <a:p>
            <a:r>
              <a:rPr lang="en-US" dirty="0"/>
              <a:t>Example: it is not a feminist victory if a corporation that exploits its female workers appoints a woman as CEO.</a:t>
            </a:r>
          </a:p>
          <a:p>
            <a:r>
              <a:rPr lang="en-US" dirty="0"/>
              <a:t>Example from music: The unjust, dehumanizing nature of the idea of Genius is unchanged if you say ‘Duke Ellington is also a genius.’”</a:t>
            </a:r>
          </a:p>
        </p:txBody>
      </p:sp>
    </p:spTree>
    <p:extLst>
      <p:ext uri="{BB962C8B-B14F-4D97-AF65-F5344CB8AC3E}">
        <p14:creationId xmlns:p14="http://schemas.microsoft.com/office/powerpoint/2010/main" val="3248040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078E1-8E90-E444-A004-F2CF6FD6ACFA}"/>
              </a:ext>
            </a:extLst>
          </p:cNvPr>
          <p:cNvSpPr>
            <a:spLocks noGrp="1"/>
          </p:cNvSpPr>
          <p:nvPr>
            <p:ph type="title"/>
          </p:nvPr>
        </p:nvSpPr>
        <p:spPr/>
        <p:txBody>
          <a:bodyPr/>
          <a:lstStyle/>
          <a:p>
            <a:r>
              <a:rPr lang="en-US" dirty="0"/>
              <a:t>Greatness and Genius</a:t>
            </a:r>
          </a:p>
        </p:txBody>
      </p:sp>
      <p:sp>
        <p:nvSpPr>
          <p:cNvPr id="3" name="Content Placeholder 2">
            <a:extLst>
              <a:ext uri="{FF2B5EF4-FFF2-40B4-BE49-F238E27FC236}">
                <a16:creationId xmlns:a16="http://schemas.microsoft.com/office/drawing/2014/main" xmlns="" id="{9DAD5F1B-5DFC-744B-ADF8-182F169294EC}"/>
              </a:ext>
            </a:extLst>
          </p:cNvPr>
          <p:cNvSpPr>
            <a:spLocks noGrp="1"/>
          </p:cNvSpPr>
          <p:nvPr>
            <p:ph idx="1"/>
          </p:nvPr>
        </p:nvSpPr>
        <p:spPr/>
        <p:txBody>
          <a:bodyPr/>
          <a:lstStyle/>
          <a:p>
            <a:r>
              <a:rPr lang="en-US" dirty="0"/>
              <a:t>Most destructive idea associated with Genius/Greatness:</a:t>
            </a:r>
          </a:p>
          <a:p>
            <a:pPr lvl="1"/>
            <a:r>
              <a:rPr lang="en-US" b="1" dirty="0"/>
              <a:t>Great art emerges from suffering.</a:t>
            </a:r>
          </a:p>
          <a:p>
            <a:pPr lvl="1"/>
            <a:r>
              <a:rPr lang="en-US" dirty="0"/>
              <a:t>This myth is false but it plays into cultural narratives we desire to be true.</a:t>
            </a:r>
          </a:p>
          <a:p>
            <a:pPr lvl="1"/>
            <a:r>
              <a:rPr lang="en-US" dirty="0"/>
              <a:t>One part dates back to the story of Jesus and the idea of sacrifice through suffering.</a:t>
            </a:r>
          </a:p>
          <a:p>
            <a:pPr lvl="1"/>
            <a:r>
              <a:rPr lang="en-US" dirty="0"/>
              <a:t>Another part relates to the idea that we can “pull ourselves up by our own bootstraps”.</a:t>
            </a:r>
          </a:p>
          <a:p>
            <a:pPr lvl="1"/>
            <a:r>
              <a:rPr lang="en-US" dirty="0"/>
              <a:t>In reality, well-crafted, profound art emerges when the artist is well-supported, taken care of, and does not need to worry about practical matters.</a:t>
            </a:r>
          </a:p>
        </p:txBody>
      </p:sp>
    </p:spTree>
    <p:extLst>
      <p:ext uri="{BB962C8B-B14F-4D97-AF65-F5344CB8AC3E}">
        <p14:creationId xmlns:p14="http://schemas.microsoft.com/office/powerpoint/2010/main" val="263300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C8AF5-D211-D245-AEC1-0AA321B38FAD}"/>
              </a:ext>
            </a:extLst>
          </p:cNvPr>
          <p:cNvSpPr>
            <a:spLocks noGrp="1"/>
          </p:cNvSpPr>
          <p:nvPr>
            <p:ph type="title"/>
          </p:nvPr>
        </p:nvSpPr>
        <p:spPr/>
        <p:txBody>
          <a:bodyPr/>
          <a:lstStyle/>
          <a:p>
            <a:r>
              <a:rPr lang="en-US" dirty="0"/>
              <a:t>Absolute Music</a:t>
            </a:r>
          </a:p>
        </p:txBody>
      </p:sp>
      <p:sp>
        <p:nvSpPr>
          <p:cNvPr id="3" name="Content Placeholder 2">
            <a:extLst>
              <a:ext uri="{FF2B5EF4-FFF2-40B4-BE49-F238E27FC236}">
                <a16:creationId xmlns:a16="http://schemas.microsoft.com/office/drawing/2014/main" xmlns="" id="{CA7ACFA8-DB0C-D14F-A858-63F14F5F7C8A}"/>
              </a:ext>
            </a:extLst>
          </p:cNvPr>
          <p:cNvSpPr>
            <a:spLocks noGrp="1"/>
          </p:cNvSpPr>
          <p:nvPr>
            <p:ph idx="1"/>
          </p:nvPr>
        </p:nvSpPr>
        <p:spPr/>
        <p:txBody>
          <a:bodyPr/>
          <a:lstStyle/>
          <a:p>
            <a:r>
              <a:rPr lang="en-US" dirty="0"/>
              <a:t>Absolute music is a concept formalized by the 19</a:t>
            </a:r>
            <a:r>
              <a:rPr lang="en-US" baseline="30000" dirty="0"/>
              <a:t>th</a:t>
            </a:r>
            <a:r>
              <a:rPr lang="en-US" dirty="0"/>
              <a:t> century music critic Eduard </a:t>
            </a:r>
            <a:r>
              <a:rPr lang="en-US" dirty="0" err="1"/>
              <a:t>Hanslick</a:t>
            </a:r>
            <a:r>
              <a:rPr lang="en-US" dirty="0"/>
              <a:t> to help draw distinctions between the music of Brahms and the music of Wagner, Liszt, and Berlioz.</a:t>
            </a:r>
          </a:p>
          <a:p>
            <a:r>
              <a:rPr lang="en-US" dirty="0"/>
              <a:t>“Music means itself.” Eduard </a:t>
            </a:r>
            <a:r>
              <a:rPr lang="en-US" dirty="0" err="1"/>
              <a:t>Hanslick</a:t>
            </a:r>
            <a:endParaRPr lang="en-US" dirty="0"/>
          </a:p>
          <a:p>
            <a:r>
              <a:rPr lang="en-US" dirty="0"/>
              <a:t>Absolute music (supposedly) has a “purity” in its abstractness, with no contamination by meaning, purpose, or agenda.</a:t>
            </a:r>
          </a:p>
          <a:p>
            <a:endParaRPr lang="en-US" dirty="0"/>
          </a:p>
        </p:txBody>
      </p:sp>
    </p:spTree>
    <p:extLst>
      <p:ext uri="{BB962C8B-B14F-4D97-AF65-F5344CB8AC3E}">
        <p14:creationId xmlns:p14="http://schemas.microsoft.com/office/powerpoint/2010/main" val="274081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950CA-C6F8-C242-A51C-E31828349320}"/>
              </a:ext>
            </a:extLst>
          </p:cNvPr>
          <p:cNvSpPr>
            <a:spLocks noGrp="1"/>
          </p:cNvSpPr>
          <p:nvPr>
            <p:ph type="title"/>
          </p:nvPr>
        </p:nvSpPr>
        <p:spPr/>
        <p:txBody>
          <a:bodyPr/>
          <a:lstStyle/>
          <a:p>
            <a:r>
              <a:rPr lang="en-US" dirty="0"/>
              <a:t>Absolute Music</a:t>
            </a:r>
          </a:p>
        </p:txBody>
      </p:sp>
      <p:sp>
        <p:nvSpPr>
          <p:cNvPr id="3" name="Content Placeholder 2">
            <a:extLst>
              <a:ext uri="{FF2B5EF4-FFF2-40B4-BE49-F238E27FC236}">
                <a16:creationId xmlns:a16="http://schemas.microsoft.com/office/drawing/2014/main" xmlns="" id="{80E0A9B8-4256-1545-9E8E-7FF5D7B6922C}"/>
              </a:ext>
            </a:extLst>
          </p:cNvPr>
          <p:cNvSpPr>
            <a:spLocks noGrp="1"/>
          </p:cNvSpPr>
          <p:nvPr>
            <p:ph idx="1"/>
          </p:nvPr>
        </p:nvSpPr>
        <p:spPr/>
        <p:txBody>
          <a:bodyPr>
            <a:normAutofit fontScale="92500" lnSpcReduction="10000"/>
          </a:bodyPr>
          <a:lstStyle/>
          <a:p>
            <a:r>
              <a:rPr lang="en-US" dirty="0"/>
              <a:t>Examples of composers whose instrumental works are usually considered to be “absolute”:</a:t>
            </a:r>
          </a:p>
          <a:p>
            <a:pPr lvl="1"/>
            <a:r>
              <a:rPr lang="en-US" dirty="0"/>
              <a:t>Bach, Mozart, Haydn, Beethoven, Schubert, Mendelssohn, Brahms, Schoenberg</a:t>
            </a:r>
          </a:p>
          <a:p>
            <a:pPr lvl="1"/>
            <a:r>
              <a:rPr lang="en-US" dirty="0"/>
              <a:t>(Notice they are all German or Austrian.)</a:t>
            </a:r>
          </a:p>
          <a:p>
            <a:r>
              <a:rPr lang="en-US" dirty="0"/>
              <a:t>Examples of classical composers whose instrumental works are usually considered to be non-absolute:</a:t>
            </a:r>
          </a:p>
          <a:p>
            <a:pPr lvl="1"/>
            <a:r>
              <a:rPr lang="en-US" dirty="0"/>
              <a:t>Chopin, Berlioz, Schumann, Liszt, Mussorgsky, Tchaikovsky, Dvorak, Smetana, Richard Strauss, Mahler, Debussy, Ravel</a:t>
            </a:r>
          </a:p>
          <a:p>
            <a:pPr lvl="1"/>
            <a:r>
              <a:rPr lang="en-US" dirty="0"/>
              <a:t>(Notice here that many non-German composers here.)</a:t>
            </a:r>
          </a:p>
        </p:txBody>
      </p:sp>
    </p:spTree>
    <p:extLst>
      <p:ext uri="{BB962C8B-B14F-4D97-AF65-F5344CB8AC3E}">
        <p14:creationId xmlns:p14="http://schemas.microsoft.com/office/powerpoint/2010/main" val="805292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BD051-7678-144A-8F4D-FDC6E31BEE6B}"/>
              </a:ext>
            </a:extLst>
          </p:cNvPr>
          <p:cNvSpPr>
            <a:spLocks noGrp="1"/>
          </p:cNvSpPr>
          <p:nvPr>
            <p:ph type="title"/>
          </p:nvPr>
        </p:nvSpPr>
        <p:spPr/>
        <p:txBody>
          <a:bodyPr/>
          <a:lstStyle/>
          <a:p>
            <a:r>
              <a:rPr lang="en-US" dirty="0"/>
              <a:t>Absolute Music</a:t>
            </a:r>
          </a:p>
        </p:txBody>
      </p:sp>
      <p:sp>
        <p:nvSpPr>
          <p:cNvPr id="3" name="Content Placeholder 2">
            <a:extLst>
              <a:ext uri="{FF2B5EF4-FFF2-40B4-BE49-F238E27FC236}">
                <a16:creationId xmlns:a16="http://schemas.microsoft.com/office/drawing/2014/main" xmlns="" id="{188E06B3-00B4-C74E-845A-79E055EB144B}"/>
              </a:ext>
            </a:extLst>
          </p:cNvPr>
          <p:cNvSpPr>
            <a:spLocks noGrp="1"/>
          </p:cNvSpPr>
          <p:nvPr>
            <p:ph idx="1"/>
          </p:nvPr>
        </p:nvSpPr>
        <p:spPr/>
        <p:txBody>
          <a:bodyPr/>
          <a:lstStyle/>
          <a:p>
            <a:r>
              <a:rPr lang="en-US" dirty="0"/>
              <a:t>Absolute music’s assertions of certain types of German music to be pure, abstract, and superior to other music, is very similar to the logic of white supremacy.</a:t>
            </a:r>
          </a:p>
          <a:p>
            <a:r>
              <a:rPr lang="en-US" dirty="0"/>
              <a:t>In white supremacy, whiteness has a “purity” that is always at risk of “contamination” by mixing with other races, genetically or culturally.</a:t>
            </a:r>
          </a:p>
          <a:p>
            <a:r>
              <a:rPr lang="en-US" dirty="0"/>
              <a:t>Example: Barack Obama is considered out first black president, even though his mother was white.</a:t>
            </a:r>
          </a:p>
        </p:txBody>
      </p:sp>
    </p:spTree>
    <p:extLst>
      <p:ext uri="{BB962C8B-B14F-4D97-AF65-F5344CB8AC3E}">
        <p14:creationId xmlns:p14="http://schemas.microsoft.com/office/powerpoint/2010/main" val="3617987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45822-F07D-7240-AFC4-0E2666185961}"/>
              </a:ext>
            </a:extLst>
          </p:cNvPr>
          <p:cNvSpPr>
            <a:spLocks noGrp="1"/>
          </p:cNvSpPr>
          <p:nvPr>
            <p:ph type="title"/>
          </p:nvPr>
        </p:nvSpPr>
        <p:spPr/>
        <p:txBody>
          <a:bodyPr/>
          <a:lstStyle/>
          <a:p>
            <a:r>
              <a:rPr lang="en-US" dirty="0"/>
              <a:t>Absolute Music</a:t>
            </a:r>
          </a:p>
        </p:txBody>
      </p:sp>
      <p:sp>
        <p:nvSpPr>
          <p:cNvPr id="3" name="Content Placeholder 2">
            <a:extLst>
              <a:ext uri="{FF2B5EF4-FFF2-40B4-BE49-F238E27FC236}">
                <a16:creationId xmlns:a16="http://schemas.microsoft.com/office/drawing/2014/main" xmlns="" id="{0B5E2AFB-CCF6-0543-9099-7EAFB3E2EC0B}"/>
              </a:ext>
            </a:extLst>
          </p:cNvPr>
          <p:cNvSpPr>
            <a:spLocks noGrp="1"/>
          </p:cNvSpPr>
          <p:nvPr>
            <p:ph idx="1"/>
          </p:nvPr>
        </p:nvSpPr>
        <p:spPr/>
        <p:txBody>
          <a:bodyPr/>
          <a:lstStyle/>
          <a:p>
            <a:r>
              <a:rPr lang="en-US" dirty="0"/>
              <a:t>Just as white supremacy keeps white people in the Agent Rank in the United States, absolute music keeps German music as the assumed “greatest” music against which non-German music (or the wrong kind of German music) is markedly different-than.</a:t>
            </a:r>
          </a:p>
          <a:p>
            <a:r>
              <a:rPr lang="en-US" dirty="0"/>
              <a:t>Example: Dvorak is often described as a “nationalist” composer because the culture he represents in his music is not a German culture.</a:t>
            </a:r>
          </a:p>
        </p:txBody>
      </p:sp>
    </p:spTree>
    <p:extLst>
      <p:ext uri="{BB962C8B-B14F-4D97-AF65-F5344CB8AC3E}">
        <p14:creationId xmlns:p14="http://schemas.microsoft.com/office/powerpoint/2010/main" val="3959881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B175D-9589-2D4C-8D61-22DC54D58FBA}"/>
              </a:ext>
            </a:extLst>
          </p:cNvPr>
          <p:cNvSpPr>
            <a:spLocks noGrp="1"/>
          </p:cNvSpPr>
          <p:nvPr>
            <p:ph type="title"/>
          </p:nvPr>
        </p:nvSpPr>
        <p:spPr/>
        <p:txBody>
          <a:bodyPr/>
          <a:lstStyle/>
          <a:p>
            <a:r>
              <a:rPr lang="en-US" dirty="0"/>
              <a:t>Absolute Music</a:t>
            </a:r>
          </a:p>
        </p:txBody>
      </p:sp>
      <p:sp>
        <p:nvSpPr>
          <p:cNvPr id="3" name="Content Placeholder 2">
            <a:extLst>
              <a:ext uri="{FF2B5EF4-FFF2-40B4-BE49-F238E27FC236}">
                <a16:creationId xmlns:a16="http://schemas.microsoft.com/office/drawing/2014/main" xmlns="" id="{44C83AD7-4979-4B47-A447-7D63BE9B2D7D}"/>
              </a:ext>
            </a:extLst>
          </p:cNvPr>
          <p:cNvSpPr>
            <a:spLocks noGrp="1"/>
          </p:cNvSpPr>
          <p:nvPr>
            <p:ph idx="1"/>
          </p:nvPr>
        </p:nvSpPr>
        <p:spPr/>
        <p:txBody>
          <a:bodyPr/>
          <a:lstStyle/>
          <a:p>
            <a:r>
              <a:rPr lang="en-US" dirty="0"/>
              <a:t>Absolute music, greatness/genius, and music as a universal language reinforce each other in centering German music in Western musical history.</a:t>
            </a:r>
          </a:p>
          <a:p>
            <a:r>
              <a:rPr lang="en-US" dirty="0"/>
              <a:t>Let’s discuss: Beethoven’s Ninth Symphony</a:t>
            </a:r>
          </a:p>
          <a:p>
            <a:pPr lvl="1"/>
            <a:r>
              <a:rPr lang="en-US" dirty="0"/>
              <a:t>“Ode to Joy” has been extremely successful around the world. Many different cultures appear to value its message of universal siblinghood.</a:t>
            </a:r>
          </a:p>
          <a:p>
            <a:pPr lvl="1"/>
            <a:r>
              <a:rPr lang="en-US" dirty="0"/>
              <a:t>Beethoven has a clear message in mind as expressed in the text of Schiller’s poem.</a:t>
            </a:r>
          </a:p>
          <a:p>
            <a:pPr lvl="1"/>
            <a:r>
              <a:rPr lang="en-US" dirty="0"/>
              <a:t>The musical ideas, however, are deeply rooted in German and European musical history.</a:t>
            </a:r>
          </a:p>
        </p:txBody>
      </p:sp>
    </p:spTree>
    <p:extLst>
      <p:ext uri="{BB962C8B-B14F-4D97-AF65-F5344CB8AC3E}">
        <p14:creationId xmlns:p14="http://schemas.microsoft.com/office/powerpoint/2010/main" val="2648234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2B750-EA08-8246-9A55-AD9A64E684B1}"/>
              </a:ext>
            </a:extLst>
          </p:cNvPr>
          <p:cNvSpPr>
            <a:spLocks noGrp="1"/>
          </p:cNvSpPr>
          <p:nvPr>
            <p:ph type="title"/>
          </p:nvPr>
        </p:nvSpPr>
        <p:spPr/>
        <p:txBody>
          <a:bodyPr/>
          <a:lstStyle/>
          <a:p>
            <a:r>
              <a:rPr lang="en-US" dirty="0"/>
              <a:t>Absolute Music</a:t>
            </a:r>
          </a:p>
        </p:txBody>
      </p:sp>
      <p:sp>
        <p:nvSpPr>
          <p:cNvPr id="3" name="Content Placeholder 2">
            <a:extLst>
              <a:ext uri="{FF2B5EF4-FFF2-40B4-BE49-F238E27FC236}">
                <a16:creationId xmlns:a16="http://schemas.microsoft.com/office/drawing/2014/main" xmlns="" id="{88042C0C-F768-AD42-9497-CF5130F12B81}"/>
              </a:ext>
            </a:extLst>
          </p:cNvPr>
          <p:cNvSpPr>
            <a:spLocks noGrp="1"/>
          </p:cNvSpPr>
          <p:nvPr>
            <p:ph idx="1"/>
          </p:nvPr>
        </p:nvSpPr>
        <p:spPr/>
        <p:txBody>
          <a:bodyPr/>
          <a:lstStyle/>
          <a:p>
            <a:r>
              <a:rPr lang="en-US" dirty="0"/>
              <a:t>Beethoven’s 9</a:t>
            </a:r>
            <a:r>
              <a:rPr lang="en-US" baseline="30000" dirty="0"/>
              <a:t>th</a:t>
            </a:r>
            <a:r>
              <a:rPr lang="en-US" dirty="0"/>
              <a:t> Symphony, continued</a:t>
            </a:r>
          </a:p>
          <a:p>
            <a:pPr lvl="1"/>
            <a:r>
              <a:rPr lang="en-US" dirty="0"/>
              <a:t>Beethoven included one episode in the last movement featuring “Turkish” music, during the tenor solo.</a:t>
            </a:r>
          </a:p>
          <a:p>
            <a:pPr lvl="1"/>
            <a:r>
              <a:rPr lang="en-US" dirty="0"/>
              <a:t>Turkish music blurs the line between cultural appropriation and cultural emulation as the Ottoman Empire was militarily and economically more powerful than most European countries through the mid-1700s. They nearly conquered Vienna in 1683 and were a powerful nation all the way until World War I.</a:t>
            </a:r>
          </a:p>
          <a:p>
            <a:pPr lvl="1"/>
            <a:r>
              <a:rPr lang="en-US" dirty="0"/>
              <a:t>Nevertheless, Beethoven’s Ninth Symphony remains firmly rooted in the culture and history of Beethoven’s life.</a:t>
            </a:r>
          </a:p>
        </p:txBody>
      </p:sp>
    </p:spTree>
    <p:extLst>
      <p:ext uri="{BB962C8B-B14F-4D97-AF65-F5344CB8AC3E}">
        <p14:creationId xmlns:p14="http://schemas.microsoft.com/office/powerpoint/2010/main" val="2771109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6141A-0712-9948-8DDC-ED80BC1C8EA6}"/>
              </a:ext>
            </a:extLst>
          </p:cNvPr>
          <p:cNvSpPr>
            <a:spLocks noGrp="1"/>
          </p:cNvSpPr>
          <p:nvPr>
            <p:ph type="title"/>
          </p:nvPr>
        </p:nvSpPr>
        <p:spPr/>
        <p:txBody>
          <a:bodyPr/>
          <a:lstStyle/>
          <a:p>
            <a:r>
              <a:rPr lang="en-US" dirty="0"/>
              <a:t>Conclusion: Moving Beyond Greatness</a:t>
            </a:r>
          </a:p>
        </p:txBody>
      </p:sp>
      <p:sp>
        <p:nvSpPr>
          <p:cNvPr id="3" name="Content Placeholder 2">
            <a:extLst>
              <a:ext uri="{FF2B5EF4-FFF2-40B4-BE49-F238E27FC236}">
                <a16:creationId xmlns:a16="http://schemas.microsoft.com/office/drawing/2014/main" xmlns="" id="{E037419C-A70A-614A-B607-013E112031B2}"/>
              </a:ext>
            </a:extLst>
          </p:cNvPr>
          <p:cNvSpPr>
            <a:spLocks noGrp="1"/>
          </p:cNvSpPr>
          <p:nvPr>
            <p:ph idx="1"/>
          </p:nvPr>
        </p:nvSpPr>
        <p:spPr/>
        <p:txBody>
          <a:bodyPr>
            <a:normAutofit lnSpcReduction="10000"/>
          </a:bodyPr>
          <a:lstStyle/>
          <a:p>
            <a:r>
              <a:rPr lang="en-US" dirty="0"/>
              <a:t>How to reconcile our modern desire to dismantle white supremacy and male supremacy and provide representation of non-white, non-male composers for our students with the realities of our musical history?</a:t>
            </a:r>
          </a:p>
          <a:p>
            <a:r>
              <a:rPr lang="en-US" dirty="0"/>
              <a:t>Step one: Spend time researching, playing through, learning to love and respect music by non-white, non-male composers.</a:t>
            </a:r>
          </a:p>
          <a:p>
            <a:pPr lvl="1"/>
            <a:r>
              <a:rPr lang="en-US" dirty="0"/>
              <a:t>Helps avoid tokenism by letting you teach this music with as much passion and authority as you would music by famous composers.</a:t>
            </a:r>
          </a:p>
          <a:p>
            <a:pPr lvl="1"/>
            <a:r>
              <a:rPr lang="en-US" dirty="0"/>
              <a:t>Ask music publishers to issue new editions of music by non-male, non-white composers.</a:t>
            </a:r>
          </a:p>
        </p:txBody>
      </p:sp>
    </p:spTree>
    <p:extLst>
      <p:ext uri="{BB962C8B-B14F-4D97-AF65-F5344CB8AC3E}">
        <p14:creationId xmlns:p14="http://schemas.microsoft.com/office/powerpoint/2010/main" val="371128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29364A-42F0-604D-952C-466185D52021}"/>
              </a:ext>
            </a:extLst>
          </p:cNvPr>
          <p:cNvSpPr>
            <a:spLocks noGrp="1"/>
          </p:cNvSpPr>
          <p:nvPr>
            <p:ph type="title"/>
          </p:nvPr>
        </p:nvSpPr>
        <p:spPr/>
        <p:txBody>
          <a:bodyPr/>
          <a:lstStyle/>
          <a:p>
            <a:r>
              <a:rPr lang="en-US" dirty="0"/>
              <a:t>Music and Identity</a:t>
            </a:r>
          </a:p>
        </p:txBody>
      </p:sp>
      <p:sp>
        <p:nvSpPr>
          <p:cNvPr id="3" name="Content Placeholder 2">
            <a:extLst>
              <a:ext uri="{FF2B5EF4-FFF2-40B4-BE49-F238E27FC236}">
                <a16:creationId xmlns:a16="http://schemas.microsoft.com/office/drawing/2014/main" xmlns="" id="{7B2E6DAD-6251-1048-8903-401048ACE005}"/>
              </a:ext>
            </a:extLst>
          </p:cNvPr>
          <p:cNvSpPr>
            <a:spLocks noGrp="1"/>
          </p:cNvSpPr>
          <p:nvPr>
            <p:ph idx="1"/>
          </p:nvPr>
        </p:nvSpPr>
        <p:spPr/>
        <p:txBody>
          <a:bodyPr>
            <a:normAutofit fontScale="92500" lnSpcReduction="10000"/>
          </a:bodyPr>
          <a:lstStyle/>
          <a:p>
            <a:r>
              <a:rPr lang="en-US" dirty="0"/>
              <a:t>The music we love is an important part of how we constitute our own sense of identity.</a:t>
            </a:r>
          </a:p>
          <a:p>
            <a:r>
              <a:rPr lang="en-US" dirty="0"/>
              <a:t>It often feels like Beethoven’s music is </a:t>
            </a:r>
            <a:r>
              <a:rPr lang="en-US" i="1" dirty="0"/>
              <a:t>a part of me</a:t>
            </a:r>
            <a:r>
              <a:rPr lang="en-US" dirty="0"/>
              <a:t>.</a:t>
            </a:r>
          </a:p>
          <a:p>
            <a:r>
              <a:rPr lang="en-US" dirty="0"/>
              <a:t>When a part of our identity seems to be under attack, we feel like we are under attack ourselves.</a:t>
            </a:r>
          </a:p>
          <a:p>
            <a:r>
              <a:rPr lang="en-US" dirty="0"/>
              <a:t>This is known as </a:t>
            </a:r>
            <a:r>
              <a:rPr lang="en-US" i="1" dirty="0"/>
              <a:t>fusion</a:t>
            </a:r>
            <a:r>
              <a:rPr lang="en-US" dirty="0"/>
              <a:t>, a psychological term referring to over-identification with something external to our true selves.</a:t>
            </a:r>
          </a:p>
          <a:p>
            <a:r>
              <a:rPr lang="en-US" dirty="0"/>
              <a:t>In reality, Beethoven’s music is separate from my true self despite my fusion with it.</a:t>
            </a:r>
          </a:p>
        </p:txBody>
      </p:sp>
    </p:spTree>
    <p:extLst>
      <p:ext uri="{BB962C8B-B14F-4D97-AF65-F5344CB8AC3E}">
        <p14:creationId xmlns:p14="http://schemas.microsoft.com/office/powerpoint/2010/main" val="1660051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CD426-2FB7-204F-B8C6-02EB58905787}"/>
              </a:ext>
            </a:extLst>
          </p:cNvPr>
          <p:cNvSpPr>
            <a:spLocks noGrp="1"/>
          </p:cNvSpPr>
          <p:nvPr>
            <p:ph type="title"/>
          </p:nvPr>
        </p:nvSpPr>
        <p:spPr/>
        <p:txBody>
          <a:bodyPr/>
          <a:lstStyle/>
          <a:p>
            <a:r>
              <a:rPr lang="en-US" dirty="0"/>
              <a:t>Conclusion: Moving Beyond Greatness</a:t>
            </a:r>
          </a:p>
        </p:txBody>
      </p:sp>
      <p:sp>
        <p:nvSpPr>
          <p:cNvPr id="3" name="Content Placeholder 2">
            <a:extLst>
              <a:ext uri="{FF2B5EF4-FFF2-40B4-BE49-F238E27FC236}">
                <a16:creationId xmlns:a16="http://schemas.microsoft.com/office/drawing/2014/main" xmlns="" id="{84AA25DF-11E0-ED4B-8DDE-274A8AF3AFC8}"/>
              </a:ext>
            </a:extLst>
          </p:cNvPr>
          <p:cNvSpPr>
            <a:spLocks noGrp="1"/>
          </p:cNvSpPr>
          <p:nvPr>
            <p:ph idx="1"/>
          </p:nvPr>
        </p:nvSpPr>
        <p:spPr/>
        <p:txBody>
          <a:bodyPr/>
          <a:lstStyle/>
          <a:p>
            <a:r>
              <a:rPr lang="en-US" dirty="0"/>
              <a:t>Step two: Change </a:t>
            </a:r>
            <a:r>
              <a:rPr lang="en-US" i="1" dirty="0"/>
              <a:t>how </a:t>
            </a:r>
            <a:r>
              <a:rPr lang="en-US" dirty="0"/>
              <a:t>you teach Bach/Mozart/Beethoven/etc.</a:t>
            </a:r>
          </a:p>
          <a:p>
            <a:pPr lvl="1"/>
            <a:r>
              <a:rPr lang="en-US" dirty="0"/>
              <a:t>Place them and their music in their proper historical and cultural contexts.</a:t>
            </a:r>
          </a:p>
          <a:p>
            <a:pPr lvl="1"/>
            <a:r>
              <a:rPr lang="en-US" dirty="0"/>
              <a:t>Emphasize how they relied upon the support, patronage, and labor of many other people to be able to spend their time on composing.</a:t>
            </a:r>
          </a:p>
          <a:p>
            <a:pPr lvl="1"/>
            <a:r>
              <a:rPr lang="en-US" dirty="0"/>
              <a:t>Teach that this musical tradition is not universal but rather historically and culturally rooted, and that history is full of systemic oppression that prevented non-white, non-male composers from having the same resources.</a:t>
            </a:r>
          </a:p>
          <a:p>
            <a:pPr lvl="1"/>
            <a:r>
              <a:rPr lang="en-US" dirty="0"/>
              <a:t>Recommendation: read detailed biographies of the composers you teach.</a:t>
            </a:r>
          </a:p>
        </p:txBody>
      </p:sp>
    </p:spTree>
    <p:extLst>
      <p:ext uri="{BB962C8B-B14F-4D97-AF65-F5344CB8AC3E}">
        <p14:creationId xmlns:p14="http://schemas.microsoft.com/office/powerpoint/2010/main" val="3000206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41FBA-3B70-E54C-BC06-0391FE437A3F}"/>
              </a:ext>
            </a:extLst>
          </p:cNvPr>
          <p:cNvSpPr>
            <a:spLocks noGrp="1"/>
          </p:cNvSpPr>
          <p:nvPr>
            <p:ph type="title"/>
          </p:nvPr>
        </p:nvSpPr>
        <p:spPr/>
        <p:txBody>
          <a:bodyPr/>
          <a:lstStyle/>
          <a:p>
            <a:r>
              <a:rPr lang="en-US" dirty="0"/>
              <a:t>Conclusion: Moving Beyond Greatness</a:t>
            </a:r>
          </a:p>
        </p:txBody>
      </p:sp>
      <p:sp>
        <p:nvSpPr>
          <p:cNvPr id="3" name="Content Placeholder 2">
            <a:extLst>
              <a:ext uri="{FF2B5EF4-FFF2-40B4-BE49-F238E27FC236}">
                <a16:creationId xmlns:a16="http://schemas.microsoft.com/office/drawing/2014/main" xmlns="" id="{60673EA6-6B62-784A-8980-D05EA5CB48C3}"/>
              </a:ext>
            </a:extLst>
          </p:cNvPr>
          <p:cNvSpPr>
            <a:spLocks noGrp="1"/>
          </p:cNvSpPr>
          <p:nvPr>
            <p:ph idx="1"/>
          </p:nvPr>
        </p:nvSpPr>
        <p:spPr/>
        <p:txBody>
          <a:bodyPr/>
          <a:lstStyle/>
          <a:p>
            <a:r>
              <a:rPr lang="en-US" dirty="0"/>
              <a:t>Step Three: Support living composers, especially those from historically oppressed demographics.</a:t>
            </a:r>
          </a:p>
          <a:p>
            <a:pPr lvl="1"/>
            <a:r>
              <a:rPr lang="en-US" dirty="0"/>
              <a:t>Well-crafted music emerges from well-supported composers, not from suffering.</a:t>
            </a:r>
          </a:p>
          <a:p>
            <a:pPr lvl="1"/>
            <a:r>
              <a:rPr lang="en-US" dirty="0"/>
              <a:t>Advocate for direct grant funding for individual artists rather than for performing organizations.</a:t>
            </a:r>
          </a:p>
          <a:p>
            <a:pPr lvl="1"/>
            <a:r>
              <a:rPr lang="en-US" dirty="0"/>
              <a:t>Fight for economic rights such as universal healthcare, basic income, and a renewal of labor power.</a:t>
            </a:r>
          </a:p>
        </p:txBody>
      </p:sp>
    </p:spTree>
    <p:extLst>
      <p:ext uri="{BB962C8B-B14F-4D97-AF65-F5344CB8AC3E}">
        <p14:creationId xmlns:p14="http://schemas.microsoft.com/office/powerpoint/2010/main" val="419048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D9F06-D25B-6440-9B98-DA34509A5EA2}"/>
              </a:ext>
            </a:extLst>
          </p:cNvPr>
          <p:cNvSpPr>
            <a:spLocks noGrp="1"/>
          </p:cNvSpPr>
          <p:nvPr>
            <p:ph type="title"/>
          </p:nvPr>
        </p:nvSpPr>
        <p:spPr/>
        <p:txBody>
          <a:bodyPr/>
          <a:lstStyle/>
          <a:p>
            <a:r>
              <a:rPr lang="en-US" dirty="0"/>
              <a:t>Conclusion: Moving Beyond Greatness</a:t>
            </a:r>
          </a:p>
        </p:txBody>
      </p:sp>
      <p:sp>
        <p:nvSpPr>
          <p:cNvPr id="3" name="Content Placeholder 2">
            <a:extLst>
              <a:ext uri="{FF2B5EF4-FFF2-40B4-BE49-F238E27FC236}">
                <a16:creationId xmlns:a16="http://schemas.microsoft.com/office/drawing/2014/main" xmlns="" id="{31EAE0C5-E375-0847-9AF6-8CFFCF543B84}"/>
              </a:ext>
            </a:extLst>
          </p:cNvPr>
          <p:cNvSpPr>
            <a:spLocks noGrp="1"/>
          </p:cNvSpPr>
          <p:nvPr>
            <p:ph idx="1"/>
          </p:nvPr>
        </p:nvSpPr>
        <p:spPr/>
        <p:txBody>
          <a:bodyPr>
            <a:normAutofit lnSpcReduction="10000"/>
          </a:bodyPr>
          <a:lstStyle/>
          <a:p>
            <a:r>
              <a:rPr lang="en-US" dirty="0"/>
              <a:t>Oregon Field Guide (a great show!) has some eye-opening stories.</a:t>
            </a:r>
          </a:p>
          <a:p>
            <a:pPr lvl="1"/>
            <a:r>
              <a:rPr lang="en-US" dirty="0"/>
              <a:t>People who are using innovative plastic screens to help clean up pollution from Oregon’s beaches.</a:t>
            </a:r>
          </a:p>
          <a:p>
            <a:pPr lvl="1"/>
            <a:r>
              <a:rPr lang="en-US" dirty="0"/>
              <a:t>People who dedicate their free time to monitoring and protecting Oregon’s wildlife.</a:t>
            </a:r>
          </a:p>
          <a:p>
            <a:pPr lvl="1"/>
            <a:r>
              <a:rPr lang="en-US" dirty="0"/>
              <a:t>The biggest barrier for these people and the labor they really want to do is that nobody will </a:t>
            </a:r>
            <a:r>
              <a:rPr lang="en-US" i="1" dirty="0"/>
              <a:t>pay </a:t>
            </a:r>
            <a:r>
              <a:rPr lang="en-US" dirty="0"/>
              <a:t>them to do it.</a:t>
            </a:r>
          </a:p>
          <a:p>
            <a:pPr lvl="1"/>
            <a:r>
              <a:rPr lang="en-US" dirty="0"/>
              <a:t>However, the people cleaning up the beaches are performing a much more valuable service to the world than they are in their day jobs helping the rich reap profits from wasteful consumerist economics.</a:t>
            </a:r>
          </a:p>
        </p:txBody>
      </p:sp>
    </p:spTree>
    <p:extLst>
      <p:ext uri="{BB962C8B-B14F-4D97-AF65-F5344CB8AC3E}">
        <p14:creationId xmlns:p14="http://schemas.microsoft.com/office/powerpoint/2010/main" val="1355435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F7CB8-1F59-464D-BADF-673CCC0A65C2}"/>
              </a:ext>
            </a:extLst>
          </p:cNvPr>
          <p:cNvSpPr>
            <a:spLocks noGrp="1"/>
          </p:cNvSpPr>
          <p:nvPr>
            <p:ph type="title"/>
          </p:nvPr>
        </p:nvSpPr>
        <p:spPr/>
        <p:txBody>
          <a:bodyPr/>
          <a:lstStyle/>
          <a:p>
            <a:r>
              <a:rPr lang="en-US" dirty="0"/>
              <a:t>Conclusion: Moving Beyond Greatness</a:t>
            </a:r>
          </a:p>
        </p:txBody>
      </p:sp>
      <p:sp>
        <p:nvSpPr>
          <p:cNvPr id="3" name="Content Placeholder 2">
            <a:extLst>
              <a:ext uri="{FF2B5EF4-FFF2-40B4-BE49-F238E27FC236}">
                <a16:creationId xmlns:a16="http://schemas.microsoft.com/office/drawing/2014/main" xmlns="" id="{97BAA971-326D-8B49-9CEA-227307DAB6B8}"/>
              </a:ext>
            </a:extLst>
          </p:cNvPr>
          <p:cNvSpPr>
            <a:spLocks noGrp="1"/>
          </p:cNvSpPr>
          <p:nvPr>
            <p:ph idx="1"/>
          </p:nvPr>
        </p:nvSpPr>
        <p:spPr/>
        <p:txBody>
          <a:bodyPr/>
          <a:lstStyle/>
          <a:p>
            <a:r>
              <a:rPr lang="en-US" dirty="0"/>
              <a:t>Imagine a world where anyone who wants to be a composer can be a composer.</a:t>
            </a:r>
          </a:p>
          <a:p>
            <a:r>
              <a:rPr lang="en-US" dirty="0"/>
              <a:t>Then work towards this world, in ways large and small.</a:t>
            </a:r>
          </a:p>
        </p:txBody>
      </p:sp>
    </p:spTree>
    <p:extLst>
      <p:ext uri="{BB962C8B-B14F-4D97-AF65-F5344CB8AC3E}">
        <p14:creationId xmlns:p14="http://schemas.microsoft.com/office/powerpoint/2010/main" val="259118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B0D96-FC71-604C-8077-0563AFF49B6D}"/>
              </a:ext>
            </a:extLst>
          </p:cNvPr>
          <p:cNvSpPr>
            <a:spLocks noGrp="1"/>
          </p:cNvSpPr>
          <p:nvPr>
            <p:ph type="title"/>
          </p:nvPr>
        </p:nvSpPr>
        <p:spPr/>
        <p:txBody>
          <a:bodyPr/>
          <a:lstStyle/>
          <a:p>
            <a:r>
              <a:rPr lang="en-US" dirty="0"/>
              <a:t>Music and Identity</a:t>
            </a:r>
          </a:p>
        </p:txBody>
      </p:sp>
      <p:sp>
        <p:nvSpPr>
          <p:cNvPr id="3" name="Content Placeholder 2">
            <a:extLst>
              <a:ext uri="{FF2B5EF4-FFF2-40B4-BE49-F238E27FC236}">
                <a16:creationId xmlns:a16="http://schemas.microsoft.com/office/drawing/2014/main" xmlns="" id="{0F9D172A-A0C7-7C4D-AD96-D3C12FC51725}"/>
              </a:ext>
            </a:extLst>
          </p:cNvPr>
          <p:cNvSpPr>
            <a:spLocks noGrp="1"/>
          </p:cNvSpPr>
          <p:nvPr>
            <p:ph idx="1"/>
          </p:nvPr>
        </p:nvSpPr>
        <p:spPr/>
        <p:txBody>
          <a:bodyPr>
            <a:normAutofit fontScale="92500" lnSpcReduction="10000"/>
          </a:bodyPr>
          <a:lstStyle/>
          <a:p>
            <a:r>
              <a:rPr lang="en-US" dirty="0"/>
              <a:t>It can be especially painful when something we love and are fused to is called out for being racist or misogynist.</a:t>
            </a:r>
          </a:p>
          <a:p>
            <a:pPr lvl="1"/>
            <a:r>
              <a:rPr lang="en-US" dirty="0"/>
              <a:t>My sense of identity is fused with Beethoven’s music, and Beethoven’s music is being called out as part of white supremacy. Therefore, through my fusion, I feel as though I am being called a racist.</a:t>
            </a:r>
          </a:p>
          <a:p>
            <a:r>
              <a:rPr lang="en-US" dirty="0"/>
              <a:t>It is important to take steps to de-fuse ourselves so that we can listen and understand what is really being communicated by others.</a:t>
            </a:r>
          </a:p>
          <a:p>
            <a:r>
              <a:rPr lang="en-US" dirty="0"/>
              <a:t>This is difficult yet rewarding; I myself am only partway along my own journey and my intention is to speak with all of you in the spirit of compassion.</a:t>
            </a:r>
          </a:p>
        </p:txBody>
      </p:sp>
    </p:spTree>
    <p:extLst>
      <p:ext uri="{BB962C8B-B14F-4D97-AF65-F5344CB8AC3E}">
        <p14:creationId xmlns:p14="http://schemas.microsoft.com/office/powerpoint/2010/main" val="284228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93BF7-C219-A248-B3D7-804D012D4522}"/>
              </a:ext>
            </a:extLst>
          </p:cNvPr>
          <p:cNvSpPr>
            <a:spLocks noGrp="1"/>
          </p:cNvSpPr>
          <p:nvPr>
            <p:ph type="title"/>
          </p:nvPr>
        </p:nvSpPr>
        <p:spPr/>
        <p:txBody>
          <a:bodyPr/>
          <a:lstStyle/>
          <a:p>
            <a:r>
              <a:rPr lang="en-US" dirty="0"/>
              <a:t>My Background and Awakening</a:t>
            </a:r>
          </a:p>
        </p:txBody>
      </p:sp>
      <p:sp>
        <p:nvSpPr>
          <p:cNvPr id="3" name="Content Placeholder 2">
            <a:extLst>
              <a:ext uri="{FF2B5EF4-FFF2-40B4-BE49-F238E27FC236}">
                <a16:creationId xmlns:a16="http://schemas.microsoft.com/office/drawing/2014/main" xmlns="" id="{17BD0956-75EA-BB4F-8A8E-C6DE8009957A}"/>
              </a:ext>
            </a:extLst>
          </p:cNvPr>
          <p:cNvSpPr>
            <a:spLocks noGrp="1"/>
          </p:cNvSpPr>
          <p:nvPr>
            <p:ph idx="1"/>
          </p:nvPr>
        </p:nvSpPr>
        <p:spPr/>
        <p:txBody>
          <a:bodyPr>
            <a:normAutofit/>
          </a:bodyPr>
          <a:lstStyle/>
          <a:p>
            <a:r>
              <a:rPr lang="en-US" dirty="0"/>
              <a:t>Growing up in the politically correct, self-congratulatory 1990s</a:t>
            </a:r>
          </a:p>
          <a:p>
            <a:r>
              <a:rPr lang="en-US" dirty="0"/>
              <a:t>History as a classical music supremacist</a:t>
            </a:r>
          </a:p>
          <a:p>
            <a:r>
              <a:rPr lang="en-US" dirty="0"/>
              <a:t>Confrontation at African Heritage Dining Hall on 9/10/2001, followed the next day by 9/11</a:t>
            </a:r>
          </a:p>
          <a:p>
            <a:r>
              <a:rPr lang="en-US" i="1" dirty="0"/>
              <a:t>This American Life</a:t>
            </a:r>
            <a:r>
              <a:rPr lang="en-US" dirty="0"/>
              <a:t> episode on the Trail of Tears</a:t>
            </a:r>
          </a:p>
          <a:p>
            <a:r>
              <a:rPr lang="en-US" dirty="0"/>
              <a:t>Being fired for speaking out against the War in Iraq</a:t>
            </a:r>
          </a:p>
        </p:txBody>
      </p:sp>
    </p:spTree>
    <p:extLst>
      <p:ext uri="{BB962C8B-B14F-4D97-AF65-F5344CB8AC3E}">
        <p14:creationId xmlns:p14="http://schemas.microsoft.com/office/powerpoint/2010/main" val="73817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279FD2FE-E6BB-D146-942B-7039B43C638D}"/>
              </a:ext>
            </a:extLst>
          </p:cNvPr>
          <p:cNvSpPr>
            <a:spLocks noGrp="1"/>
          </p:cNvSpPr>
          <p:nvPr>
            <p:ph type="title"/>
          </p:nvPr>
        </p:nvSpPr>
        <p:spPr>
          <a:xfrm>
            <a:off x="952108" y="954756"/>
            <a:ext cx="2730414" cy="4946003"/>
          </a:xfrm>
        </p:spPr>
        <p:txBody>
          <a:bodyPr>
            <a:normAutofit/>
          </a:bodyPr>
          <a:lstStyle/>
          <a:p>
            <a:r>
              <a:rPr lang="en-US">
                <a:solidFill>
                  <a:srgbClr val="FFFFFF"/>
                </a:solidFill>
              </a:rPr>
              <a:t>Antiracism Definitions</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73583BD-A039-2644-B086-85F6E795916D}"/>
              </a:ext>
            </a:extLst>
          </p:cNvPr>
          <p:cNvSpPr>
            <a:spLocks noGrp="1"/>
          </p:cNvSpPr>
          <p:nvPr>
            <p:ph idx="1"/>
          </p:nvPr>
        </p:nvSpPr>
        <p:spPr>
          <a:xfrm>
            <a:off x="5140934" y="469900"/>
            <a:ext cx="5953630" cy="5405968"/>
          </a:xfrm>
        </p:spPr>
        <p:txBody>
          <a:bodyPr anchor="ctr">
            <a:normAutofit/>
          </a:bodyPr>
          <a:lstStyle/>
          <a:p>
            <a:r>
              <a:rPr lang="en-US" dirty="0"/>
              <a:t>“</a:t>
            </a:r>
            <a:r>
              <a:rPr lang="en-US" b="1" dirty="0"/>
              <a:t>Racism</a:t>
            </a:r>
            <a:r>
              <a:rPr lang="en-US" dirty="0"/>
              <a:t> is a powerful collection of racist policies that lead to racial inequity and are substantiated by racist ideas. </a:t>
            </a:r>
            <a:r>
              <a:rPr lang="en-US" b="1" dirty="0"/>
              <a:t>Antiracism</a:t>
            </a:r>
            <a:r>
              <a:rPr lang="en-US" dirty="0"/>
              <a:t> is a powerful collection of antiracist policies that lead to racial equity and are substantiated by antiracist ideas.” </a:t>
            </a:r>
            <a:r>
              <a:rPr lang="en-US" dirty="0" err="1"/>
              <a:t>Ibram</a:t>
            </a:r>
            <a:r>
              <a:rPr lang="en-US" dirty="0"/>
              <a:t> X. </a:t>
            </a:r>
            <a:r>
              <a:rPr lang="en-US" dirty="0" err="1"/>
              <a:t>Kendi</a:t>
            </a:r>
            <a:r>
              <a:rPr lang="en-US" dirty="0"/>
              <a:t>, </a:t>
            </a:r>
            <a:r>
              <a:rPr lang="en-US" i="1" dirty="0"/>
              <a:t>How to Be an Antiracist</a:t>
            </a:r>
            <a:r>
              <a:rPr lang="en-US" dirty="0"/>
              <a:t>, p. 20</a:t>
            </a:r>
          </a:p>
          <a:p>
            <a:r>
              <a:rPr lang="en-US" dirty="0"/>
              <a:t>“There is no such thing as a nonracist or race-neutral policy. Every policy in every institution in every community in every nation is producing or sustaining either racial inequity or equity between racial groups.” </a:t>
            </a:r>
            <a:r>
              <a:rPr lang="en-US" dirty="0" err="1"/>
              <a:t>Ibram</a:t>
            </a:r>
            <a:r>
              <a:rPr lang="en-US" dirty="0"/>
              <a:t> X. </a:t>
            </a:r>
            <a:r>
              <a:rPr lang="en-US" dirty="0" err="1"/>
              <a:t>Kendi</a:t>
            </a:r>
            <a:r>
              <a:rPr lang="en-US" dirty="0"/>
              <a:t>, </a:t>
            </a:r>
            <a:r>
              <a:rPr lang="en-US" i="1" dirty="0"/>
              <a:t>How to Be an Antiracist</a:t>
            </a:r>
            <a:r>
              <a:rPr lang="en-US" dirty="0"/>
              <a:t>, p. 19</a:t>
            </a:r>
          </a:p>
          <a:p>
            <a:endParaRPr lang="en-US" dirty="0"/>
          </a:p>
          <a:p>
            <a:endParaRPr lang="en-US" dirty="0"/>
          </a:p>
        </p:txBody>
      </p:sp>
    </p:spTree>
    <p:extLst>
      <p:ext uri="{BB962C8B-B14F-4D97-AF65-F5344CB8AC3E}">
        <p14:creationId xmlns:p14="http://schemas.microsoft.com/office/powerpoint/2010/main" val="23658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A337472D-AB80-5A46-B90E-2B68EE9D6995}"/>
              </a:ext>
            </a:extLst>
          </p:cNvPr>
          <p:cNvSpPr>
            <a:spLocks noGrp="1"/>
          </p:cNvSpPr>
          <p:nvPr>
            <p:ph type="title"/>
          </p:nvPr>
        </p:nvSpPr>
        <p:spPr>
          <a:xfrm>
            <a:off x="952108" y="954756"/>
            <a:ext cx="2730414" cy="4946003"/>
          </a:xfrm>
        </p:spPr>
        <p:txBody>
          <a:bodyPr>
            <a:normAutofit/>
          </a:bodyPr>
          <a:lstStyle/>
          <a:p>
            <a:r>
              <a:rPr lang="en-US">
                <a:solidFill>
                  <a:srgbClr val="FFFFFF"/>
                </a:solidFill>
              </a:rPr>
              <a:t>Anti-misogyny</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7DA14E6-BA51-594B-B152-688BB78DEBD8}"/>
              </a:ext>
            </a:extLst>
          </p:cNvPr>
          <p:cNvSpPr>
            <a:spLocks noGrp="1"/>
          </p:cNvSpPr>
          <p:nvPr>
            <p:ph idx="1"/>
          </p:nvPr>
        </p:nvSpPr>
        <p:spPr>
          <a:xfrm>
            <a:off x="5140934" y="469900"/>
            <a:ext cx="5953630" cy="5405968"/>
          </a:xfrm>
        </p:spPr>
        <p:txBody>
          <a:bodyPr anchor="ctr">
            <a:normAutofit/>
          </a:bodyPr>
          <a:lstStyle/>
          <a:p>
            <a:pPr>
              <a:lnSpc>
                <a:spcPct val="90000"/>
              </a:lnSpc>
            </a:pPr>
            <a:r>
              <a:rPr lang="en-US" dirty="0"/>
              <a:t>A definition of anti-misogyny can follow a very similar form to the definition of antiracism:</a:t>
            </a:r>
            <a:endParaRPr lang="en-US"/>
          </a:p>
          <a:p>
            <a:pPr lvl="1">
              <a:lnSpc>
                <a:spcPct val="90000"/>
              </a:lnSpc>
            </a:pPr>
            <a:r>
              <a:rPr lang="en-US" dirty="0"/>
              <a:t>“</a:t>
            </a:r>
            <a:r>
              <a:rPr lang="en-US" b="1" dirty="0"/>
              <a:t>Misogyny</a:t>
            </a:r>
            <a:r>
              <a:rPr lang="en-US" dirty="0"/>
              <a:t> is a powerful collection of misogynist policies that lead to gender inequity and are substantiated by misogynist ideas. </a:t>
            </a:r>
            <a:r>
              <a:rPr lang="en-US" b="1" dirty="0"/>
              <a:t>Anti-misogyny</a:t>
            </a:r>
            <a:r>
              <a:rPr lang="en-US" dirty="0"/>
              <a:t> is a powerful collection of anti-misogynist policies that lead to gender equity and are substantiated by anti-misogynist ideas.” - adapted from </a:t>
            </a:r>
            <a:r>
              <a:rPr lang="en-US" dirty="0" err="1"/>
              <a:t>Kendi</a:t>
            </a:r>
            <a:endParaRPr lang="en-US"/>
          </a:p>
          <a:p>
            <a:pPr>
              <a:lnSpc>
                <a:spcPct val="90000"/>
              </a:lnSpc>
            </a:pPr>
            <a:r>
              <a:rPr lang="en-US" dirty="0"/>
              <a:t>Anti-misogyny is essentially feminism, though as a term it more easily includes people who are neither cis-men nor cis-women, such as those who are transgender or intersex.</a:t>
            </a:r>
            <a:endParaRPr lang="en-US"/>
          </a:p>
          <a:p>
            <a:pPr>
              <a:lnSpc>
                <a:spcPct val="90000"/>
              </a:lnSpc>
            </a:pPr>
            <a:r>
              <a:rPr lang="en-US" dirty="0"/>
              <a:t>Anti-misogyny is to male supremacy as antiracism is to white supremacy.</a:t>
            </a:r>
            <a:endParaRPr lang="en-US"/>
          </a:p>
          <a:p>
            <a:pPr>
              <a:lnSpc>
                <a:spcPct val="90000"/>
              </a:lnSpc>
            </a:pPr>
            <a:endParaRPr lang="en-US"/>
          </a:p>
        </p:txBody>
      </p:sp>
    </p:spTree>
    <p:extLst>
      <p:ext uri="{BB962C8B-B14F-4D97-AF65-F5344CB8AC3E}">
        <p14:creationId xmlns:p14="http://schemas.microsoft.com/office/powerpoint/2010/main" val="4089947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115</TotalTime>
  <Words>3981</Words>
  <Application>Microsoft Office PowerPoint</Application>
  <PresentationFormat>Custom</PresentationFormat>
  <Paragraphs>286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Organic</vt:lpstr>
      <vt:lpstr>Diversity and Antiracism in Piano Teaching </vt:lpstr>
      <vt:lpstr>Purpose and Intention</vt:lpstr>
      <vt:lpstr>Context</vt:lpstr>
      <vt:lpstr>Scary Headlines, Social Posts, and Tweets</vt:lpstr>
      <vt:lpstr>Music and Identity</vt:lpstr>
      <vt:lpstr>Music and Identity</vt:lpstr>
      <vt:lpstr>My Background and Awakening</vt:lpstr>
      <vt:lpstr>Antiracism Definitions</vt:lpstr>
      <vt:lpstr>Anti-misogyny</vt:lpstr>
      <vt:lpstr>Skills Development</vt:lpstr>
      <vt:lpstr>Rank: ADRESSING Model</vt:lpstr>
      <vt:lpstr>Rank: Key Point</vt:lpstr>
      <vt:lpstr>PowerPoint Presentation</vt:lpstr>
      <vt:lpstr>Rank Membership</vt:lpstr>
      <vt:lpstr>Agent and Target Skills</vt:lpstr>
      <vt:lpstr>The Agent Skills Model</vt:lpstr>
      <vt:lpstr>The Target Skills Model</vt:lpstr>
      <vt:lpstr>Agent Skills</vt:lpstr>
      <vt:lpstr>Indifference</vt:lpstr>
      <vt:lpstr>Distancing</vt:lpstr>
      <vt:lpstr>Inclusion</vt:lpstr>
      <vt:lpstr>Awareness</vt:lpstr>
      <vt:lpstr>Awareness</vt:lpstr>
      <vt:lpstr>Allyship</vt:lpstr>
      <vt:lpstr>Allyship</vt:lpstr>
      <vt:lpstr>Skills are Holarchical </vt:lpstr>
      <vt:lpstr>Antiracist Ideas: What and How</vt:lpstr>
      <vt:lpstr>Increasing Diversity</vt:lpstr>
      <vt:lpstr>Increasing Diversity</vt:lpstr>
      <vt:lpstr>Tokenism</vt:lpstr>
      <vt:lpstr>Selected Scores for Teaching Music By Historically Oppressed Composers </vt:lpstr>
      <vt:lpstr>How We Frame Music Matters</vt:lpstr>
      <vt:lpstr>Examples</vt:lpstr>
      <vt:lpstr>Music as Universal Language</vt:lpstr>
      <vt:lpstr>Music as Universal Language</vt:lpstr>
      <vt:lpstr>Music as Universal Language</vt:lpstr>
      <vt:lpstr>Music as Universal Language</vt:lpstr>
      <vt:lpstr>Music as Universal Language</vt:lpstr>
      <vt:lpstr>Greatness and Genius</vt:lpstr>
      <vt:lpstr>Greatness and Genius</vt:lpstr>
      <vt:lpstr>Greatness and Genius</vt:lpstr>
      <vt:lpstr>Greatness and Genius</vt:lpstr>
      <vt:lpstr>Absolute Music</vt:lpstr>
      <vt:lpstr>Absolute Music</vt:lpstr>
      <vt:lpstr>Absolute Music</vt:lpstr>
      <vt:lpstr>Absolute Music</vt:lpstr>
      <vt:lpstr>Absolute Music</vt:lpstr>
      <vt:lpstr>Absolute Music</vt:lpstr>
      <vt:lpstr>Conclusion: Moving Beyond Greatness</vt:lpstr>
      <vt:lpstr>Conclusion: Moving Beyond Greatness</vt:lpstr>
      <vt:lpstr>Conclusion: Moving Beyond Greatness</vt:lpstr>
      <vt:lpstr>Conclusion: Moving Beyond Greatness</vt:lpstr>
      <vt:lpstr>Conclusion: Moving Beyond Greatness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Antiracism in Piano Teaching</dc:title>
  <dc:creator>Stephen Lewis</dc:creator>
  <cp:lastModifiedBy>Janet</cp:lastModifiedBy>
  <cp:revision>5</cp:revision>
  <dcterms:created xsi:type="dcterms:W3CDTF">2021-01-11T17:35:33Z</dcterms:created>
  <dcterms:modified xsi:type="dcterms:W3CDTF">2021-01-12T05:05:18Z</dcterms:modified>
</cp:coreProperties>
</file>